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5" r:id="rId3"/>
    <p:sldId id="267" r:id="rId4"/>
    <p:sldId id="268" r:id="rId5"/>
    <p:sldId id="265" r:id="rId6"/>
    <p:sldId id="263" r:id="rId7"/>
    <p:sldId id="264" r:id="rId8"/>
    <p:sldId id="284" r:id="rId9"/>
    <p:sldId id="266" r:id="rId10"/>
    <p:sldId id="272" r:id="rId11"/>
    <p:sldId id="273" r:id="rId12"/>
    <p:sldId id="274" r:id="rId13"/>
    <p:sldId id="276" r:id="rId14"/>
    <p:sldId id="277" r:id="rId15"/>
    <p:sldId id="278" r:id="rId16"/>
    <p:sldId id="279" r:id="rId17"/>
    <p:sldId id="280" r:id="rId18"/>
    <p:sldId id="286" r:id="rId19"/>
    <p:sldId id="287" r:id="rId20"/>
    <p:sldId id="288" r:id="rId21"/>
    <p:sldId id="283" r:id="rId22"/>
    <p:sldId id="289" r:id="rId23"/>
    <p:sldId id="290" r:id="rId24"/>
    <p:sldId id="298" r:id="rId25"/>
    <p:sldId id="299" r:id="rId26"/>
    <p:sldId id="291" r:id="rId27"/>
    <p:sldId id="293" r:id="rId28"/>
    <p:sldId id="302" r:id="rId29"/>
    <p:sldId id="303" r:id="rId30"/>
    <p:sldId id="296" r:id="rId31"/>
    <p:sldId id="304"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45" autoAdjust="0"/>
  </p:normalViewPr>
  <p:slideViewPr>
    <p:cSldViewPr>
      <p:cViewPr>
        <p:scale>
          <a:sx n="60" d="100"/>
          <a:sy n="60" d="100"/>
        </p:scale>
        <p:origin x="-1456" y="288"/>
      </p:cViewPr>
      <p:guideLst>
        <p:guide orient="horz" pos="2160"/>
        <p:guide pos="2880"/>
      </p:guideLst>
    </p:cSldViewPr>
  </p:slideViewPr>
  <p:notesTextViewPr>
    <p:cViewPr>
      <p:scale>
        <a:sx n="1" d="1"/>
        <a:sy n="1" d="1"/>
      </p:scale>
      <p:origin x="0" y="0"/>
    </p:cViewPr>
  </p:notesTextViewPr>
  <p:sorterViewPr>
    <p:cViewPr>
      <p:scale>
        <a:sx n="100" d="100"/>
        <a:sy n="100" d="100"/>
      </p:scale>
      <p:origin x="0" y="76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A0DF7-6A35-4208-BB1B-2AD7E55021C3}" type="doc">
      <dgm:prSet loTypeId="urn:microsoft.com/office/officeart/2005/8/layout/venn1" loCatId="relationship" qsTypeId="urn:microsoft.com/office/officeart/2005/8/quickstyle/simple1#1" qsCatId="simple" csTypeId="urn:microsoft.com/office/officeart/2005/8/colors/accent1_2#1" csCatId="accent1" phldr="1"/>
      <dgm:spPr/>
    </dgm:pt>
    <dgm:pt modelId="{8351D0ED-DE99-4841-9FB8-63C1E6FD090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124" charset="-128"/>
            </a:rPr>
            <a:t>Clinical Data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124" charset="-128"/>
            </a:rPr>
            <a:t>NMDS</a:t>
          </a:r>
        </a:p>
      </dgm:t>
    </dgm:pt>
    <dgm:pt modelId="{43982024-4B9F-496E-93CF-836E1AC83655}" type="parTrans" cxnId="{E5B346A2-D089-49B4-B234-C804CD8E1DF5}">
      <dgm:prSet/>
      <dgm:spPr/>
      <dgm:t>
        <a:bodyPr/>
        <a:lstStyle/>
        <a:p>
          <a:endParaRPr lang="en-US"/>
        </a:p>
      </dgm:t>
    </dgm:pt>
    <dgm:pt modelId="{B302127B-3221-4852-AEF8-E53959A5CE33}" type="sibTrans" cxnId="{E5B346A2-D089-49B4-B234-C804CD8E1DF5}">
      <dgm:prSet/>
      <dgm:spPr/>
      <dgm:t>
        <a:bodyPr/>
        <a:lstStyle/>
        <a:p>
          <a:endParaRPr lang="en-US"/>
        </a:p>
      </dgm:t>
    </dgm:pt>
    <dgm:pt modelId="{6A71D7BB-702B-4350-A955-D1C70DEAC48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124" charset="-128"/>
            </a:rPr>
            <a:t>Management Data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124" charset="-128"/>
            </a:rPr>
            <a:t>NMMDS</a:t>
          </a:r>
        </a:p>
      </dgm:t>
    </dgm:pt>
    <dgm:pt modelId="{7536EDCE-CD8A-43B1-90CF-8366C10B75FA}" type="parTrans" cxnId="{3C2627FB-F849-4645-8498-6C47BE411ACF}">
      <dgm:prSet/>
      <dgm:spPr/>
      <dgm:t>
        <a:bodyPr/>
        <a:lstStyle/>
        <a:p>
          <a:endParaRPr lang="en-US"/>
        </a:p>
      </dgm:t>
    </dgm:pt>
    <dgm:pt modelId="{29BBCA40-D091-4EF4-841B-7AF0BB19C9B2}" type="sibTrans" cxnId="{3C2627FB-F849-4645-8498-6C47BE411ACF}">
      <dgm:prSet/>
      <dgm:spPr/>
      <dgm:t>
        <a:bodyPr/>
        <a:lstStyle/>
        <a:p>
          <a:endParaRPr lang="en-US"/>
        </a:p>
      </dgm:t>
    </dgm:pt>
    <dgm:pt modelId="{00852513-BB68-41EE-A84F-804CDF746EC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124" charset="-128"/>
            </a:rPr>
            <a:t>Other Data Sets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ＭＳ Ｐゴシック" pitchFamily="124" charset="-128"/>
          </a:endParaRPr>
        </a:p>
      </dgm:t>
    </dgm:pt>
    <dgm:pt modelId="{E688AC84-DA30-4C3B-A26D-149A0DBC8706}" type="parTrans" cxnId="{9AFE1222-4E44-4EC4-AB62-2EAA29912830}">
      <dgm:prSet/>
      <dgm:spPr/>
      <dgm:t>
        <a:bodyPr/>
        <a:lstStyle/>
        <a:p>
          <a:endParaRPr lang="en-US"/>
        </a:p>
      </dgm:t>
    </dgm:pt>
    <dgm:pt modelId="{94194AD9-A29B-4237-80A6-6A8223914F50}" type="sibTrans" cxnId="{9AFE1222-4E44-4EC4-AB62-2EAA29912830}">
      <dgm:prSet/>
      <dgm:spPr/>
      <dgm:t>
        <a:bodyPr/>
        <a:lstStyle/>
        <a:p>
          <a:endParaRPr lang="en-US"/>
        </a:p>
      </dgm:t>
    </dgm:pt>
    <dgm:pt modelId="{CB4A9E4E-23A3-4B08-97B4-D506CA487792}" type="pres">
      <dgm:prSet presAssocID="{2FEA0DF7-6A35-4208-BB1B-2AD7E55021C3}" presName="compositeShape" presStyleCnt="0">
        <dgm:presLayoutVars>
          <dgm:chMax val="7"/>
          <dgm:dir/>
          <dgm:resizeHandles val="exact"/>
        </dgm:presLayoutVars>
      </dgm:prSet>
      <dgm:spPr/>
    </dgm:pt>
    <dgm:pt modelId="{3EE5CB12-17A3-4438-A0DA-B78B9C200842}" type="pres">
      <dgm:prSet presAssocID="{8351D0ED-DE99-4841-9FB8-63C1E6FD090C}" presName="circ1" presStyleLbl="vennNode1" presStyleIdx="0" presStyleCnt="3"/>
      <dgm:spPr/>
      <dgm:t>
        <a:bodyPr/>
        <a:lstStyle/>
        <a:p>
          <a:endParaRPr lang="en-US"/>
        </a:p>
      </dgm:t>
    </dgm:pt>
    <dgm:pt modelId="{6BEA0FDD-D9E4-42AB-97B4-CB7EFB9CB96C}" type="pres">
      <dgm:prSet presAssocID="{8351D0ED-DE99-4841-9FB8-63C1E6FD090C}" presName="circ1Tx" presStyleLbl="revTx" presStyleIdx="0" presStyleCnt="0">
        <dgm:presLayoutVars>
          <dgm:chMax val="0"/>
          <dgm:chPref val="0"/>
          <dgm:bulletEnabled val="1"/>
        </dgm:presLayoutVars>
      </dgm:prSet>
      <dgm:spPr/>
      <dgm:t>
        <a:bodyPr/>
        <a:lstStyle/>
        <a:p>
          <a:endParaRPr lang="en-US"/>
        </a:p>
      </dgm:t>
    </dgm:pt>
    <dgm:pt modelId="{FE08666B-631A-4BE8-B324-35EE10F06FF8}" type="pres">
      <dgm:prSet presAssocID="{6A71D7BB-702B-4350-A955-D1C70DEAC48D}" presName="circ2" presStyleLbl="vennNode1" presStyleIdx="1" presStyleCnt="3"/>
      <dgm:spPr/>
      <dgm:t>
        <a:bodyPr/>
        <a:lstStyle/>
        <a:p>
          <a:endParaRPr lang="en-US"/>
        </a:p>
      </dgm:t>
    </dgm:pt>
    <dgm:pt modelId="{2160F6D8-738F-4995-A8E1-DAA83C8B8B7D}" type="pres">
      <dgm:prSet presAssocID="{6A71D7BB-702B-4350-A955-D1C70DEAC48D}" presName="circ2Tx" presStyleLbl="revTx" presStyleIdx="0" presStyleCnt="0">
        <dgm:presLayoutVars>
          <dgm:chMax val="0"/>
          <dgm:chPref val="0"/>
          <dgm:bulletEnabled val="1"/>
        </dgm:presLayoutVars>
      </dgm:prSet>
      <dgm:spPr/>
      <dgm:t>
        <a:bodyPr/>
        <a:lstStyle/>
        <a:p>
          <a:endParaRPr lang="en-US"/>
        </a:p>
      </dgm:t>
    </dgm:pt>
    <dgm:pt modelId="{A548B97C-F3C0-4FF1-8F7D-D48E4964E73D}" type="pres">
      <dgm:prSet presAssocID="{00852513-BB68-41EE-A84F-804CDF746EC6}" presName="circ3" presStyleLbl="vennNode1" presStyleIdx="2" presStyleCnt="3"/>
      <dgm:spPr/>
      <dgm:t>
        <a:bodyPr/>
        <a:lstStyle/>
        <a:p>
          <a:endParaRPr lang="en-US"/>
        </a:p>
      </dgm:t>
    </dgm:pt>
    <dgm:pt modelId="{54692744-570C-4DAC-B9D6-C91AA23858D5}" type="pres">
      <dgm:prSet presAssocID="{00852513-BB68-41EE-A84F-804CDF746EC6}" presName="circ3Tx" presStyleLbl="revTx" presStyleIdx="0" presStyleCnt="0">
        <dgm:presLayoutVars>
          <dgm:chMax val="0"/>
          <dgm:chPref val="0"/>
          <dgm:bulletEnabled val="1"/>
        </dgm:presLayoutVars>
      </dgm:prSet>
      <dgm:spPr/>
      <dgm:t>
        <a:bodyPr/>
        <a:lstStyle/>
        <a:p>
          <a:endParaRPr lang="en-US"/>
        </a:p>
      </dgm:t>
    </dgm:pt>
  </dgm:ptLst>
  <dgm:cxnLst>
    <dgm:cxn modelId="{3C2627FB-F849-4645-8498-6C47BE411ACF}" srcId="{2FEA0DF7-6A35-4208-BB1B-2AD7E55021C3}" destId="{6A71D7BB-702B-4350-A955-D1C70DEAC48D}" srcOrd="1" destOrd="0" parTransId="{7536EDCE-CD8A-43B1-90CF-8366C10B75FA}" sibTransId="{29BBCA40-D091-4EF4-841B-7AF0BB19C9B2}"/>
    <dgm:cxn modelId="{610C2C83-7F05-4005-BBE2-DE4787D88AE7}" type="presOf" srcId="{8351D0ED-DE99-4841-9FB8-63C1E6FD090C}" destId="{3EE5CB12-17A3-4438-A0DA-B78B9C200842}" srcOrd="0" destOrd="0" presId="urn:microsoft.com/office/officeart/2005/8/layout/venn1"/>
    <dgm:cxn modelId="{9AFE1222-4E44-4EC4-AB62-2EAA29912830}" srcId="{2FEA0DF7-6A35-4208-BB1B-2AD7E55021C3}" destId="{00852513-BB68-41EE-A84F-804CDF746EC6}" srcOrd="2" destOrd="0" parTransId="{E688AC84-DA30-4C3B-A26D-149A0DBC8706}" sibTransId="{94194AD9-A29B-4237-80A6-6A8223914F50}"/>
    <dgm:cxn modelId="{F9E4BACF-92C5-49E1-B6B3-CE0DD6EDE7D0}" type="presOf" srcId="{6A71D7BB-702B-4350-A955-D1C70DEAC48D}" destId="{FE08666B-631A-4BE8-B324-35EE10F06FF8}" srcOrd="0" destOrd="0" presId="urn:microsoft.com/office/officeart/2005/8/layout/venn1"/>
    <dgm:cxn modelId="{B82F058F-26DE-43D2-B94C-577F5A1E8534}" type="presOf" srcId="{8351D0ED-DE99-4841-9FB8-63C1E6FD090C}" destId="{6BEA0FDD-D9E4-42AB-97B4-CB7EFB9CB96C}" srcOrd="1" destOrd="0" presId="urn:microsoft.com/office/officeart/2005/8/layout/venn1"/>
    <dgm:cxn modelId="{4E270B21-DEE0-4EB6-9CB8-854CEA4895A2}" type="presOf" srcId="{00852513-BB68-41EE-A84F-804CDF746EC6}" destId="{A548B97C-F3C0-4FF1-8F7D-D48E4964E73D}" srcOrd="0" destOrd="0" presId="urn:microsoft.com/office/officeart/2005/8/layout/venn1"/>
    <dgm:cxn modelId="{E5B346A2-D089-49B4-B234-C804CD8E1DF5}" srcId="{2FEA0DF7-6A35-4208-BB1B-2AD7E55021C3}" destId="{8351D0ED-DE99-4841-9FB8-63C1E6FD090C}" srcOrd="0" destOrd="0" parTransId="{43982024-4B9F-496E-93CF-836E1AC83655}" sibTransId="{B302127B-3221-4852-AEF8-E53959A5CE33}"/>
    <dgm:cxn modelId="{BF2606B8-09D4-4E95-82B1-5DD8E196AC18}" type="presOf" srcId="{6A71D7BB-702B-4350-A955-D1C70DEAC48D}" destId="{2160F6D8-738F-4995-A8E1-DAA83C8B8B7D}" srcOrd="1" destOrd="0" presId="urn:microsoft.com/office/officeart/2005/8/layout/venn1"/>
    <dgm:cxn modelId="{112EC563-78DE-4762-A92A-D7F3072439D8}" type="presOf" srcId="{2FEA0DF7-6A35-4208-BB1B-2AD7E55021C3}" destId="{CB4A9E4E-23A3-4B08-97B4-D506CA487792}" srcOrd="0" destOrd="0" presId="urn:microsoft.com/office/officeart/2005/8/layout/venn1"/>
    <dgm:cxn modelId="{D8BCDDAC-E662-4DA2-B1BD-80E9EB201B18}" type="presOf" srcId="{00852513-BB68-41EE-A84F-804CDF746EC6}" destId="{54692744-570C-4DAC-B9D6-C91AA23858D5}" srcOrd="1" destOrd="0" presId="urn:microsoft.com/office/officeart/2005/8/layout/venn1"/>
    <dgm:cxn modelId="{D7753161-56FF-4C9B-9D5E-E16F9C071EC1}" type="presParOf" srcId="{CB4A9E4E-23A3-4B08-97B4-D506CA487792}" destId="{3EE5CB12-17A3-4438-A0DA-B78B9C200842}" srcOrd="0" destOrd="0" presId="urn:microsoft.com/office/officeart/2005/8/layout/venn1"/>
    <dgm:cxn modelId="{2BEBCF9A-5998-4BE8-93E6-A70D0E7796F0}" type="presParOf" srcId="{CB4A9E4E-23A3-4B08-97B4-D506CA487792}" destId="{6BEA0FDD-D9E4-42AB-97B4-CB7EFB9CB96C}" srcOrd="1" destOrd="0" presId="urn:microsoft.com/office/officeart/2005/8/layout/venn1"/>
    <dgm:cxn modelId="{3E81F837-D3F2-4872-94A4-8FE33889E670}" type="presParOf" srcId="{CB4A9E4E-23A3-4B08-97B4-D506CA487792}" destId="{FE08666B-631A-4BE8-B324-35EE10F06FF8}" srcOrd="2" destOrd="0" presId="urn:microsoft.com/office/officeart/2005/8/layout/venn1"/>
    <dgm:cxn modelId="{ACD84ABF-4A71-4DA3-A29D-CA7E80A9A381}" type="presParOf" srcId="{CB4A9E4E-23A3-4B08-97B4-D506CA487792}" destId="{2160F6D8-738F-4995-A8E1-DAA83C8B8B7D}" srcOrd="3" destOrd="0" presId="urn:microsoft.com/office/officeart/2005/8/layout/venn1"/>
    <dgm:cxn modelId="{2E8775C2-241A-45D7-810F-037B1EE6C22F}" type="presParOf" srcId="{CB4A9E4E-23A3-4B08-97B4-D506CA487792}" destId="{A548B97C-F3C0-4FF1-8F7D-D48E4964E73D}" srcOrd="4" destOrd="0" presId="urn:microsoft.com/office/officeart/2005/8/layout/venn1"/>
    <dgm:cxn modelId="{E1F9C55A-4B53-43E2-823B-C40EE8050DBF}" type="presParOf" srcId="{CB4A9E4E-23A3-4B08-97B4-D506CA487792}" destId="{54692744-570C-4DAC-B9D6-C91AA23858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5CB12-17A3-4438-A0DA-B78B9C200842}">
      <dsp:nvSpPr>
        <dsp:cNvPr id="0" name=""/>
        <dsp:cNvSpPr/>
      </dsp:nvSpPr>
      <dsp:spPr>
        <a:xfrm>
          <a:off x="2705576" y="53955"/>
          <a:ext cx="2589847" cy="25898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rPr>
            <a:t>Clinical Data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rPr>
            <a:t>NMDS</a:t>
          </a:r>
        </a:p>
      </dsp:txBody>
      <dsp:txXfrm>
        <a:off x="3050889" y="507178"/>
        <a:ext cx="1899221" cy="1165431"/>
      </dsp:txXfrm>
    </dsp:sp>
    <dsp:sp modelId="{FE08666B-631A-4BE8-B324-35EE10F06FF8}">
      <dsp:nvSpPr>
        <dsp:cNvPr id="0" name=""/>
        <dsp:cNvSpPr/>
      </dsp:nvSpPr>
      <dsp:spPr>
        <a:xfrm>
          <a:off x="3640079" y="1672610"/>
          <a:ext cx="2589847" cy="25898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rPr>
            <a:t>Management Data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rPr>
            <a:t>NMMDS</a:t>
          </a:r>
        </a:p>
      </dsp:txBody>
      <dsp:txXfrm>
        <a:off x="4432141" y="2341654"/>
        <a:ext cx="1553908" cy="1424416"/>
      </dsp:txXfrm>
    </dsp:sp>
    <dsp:sp modelId="{A548B97C-F3C0-4FF1-8F7D-D48E4964E73D}">
      <dsp:nvSpPr>
        <dsp:cNvPr id="0" name=""/>
        <dsp:cNvSpPr/>
      </dsp:nvSpPr>
      <dsp:spPr>
        <a:xfrm>
          <a:off x="1771072" y="1672610"/>
          <a:ext cx="2589847" cy="25898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rPr>
            <a:t>Other Data Sets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endParaRPr>
        </a:p>
      </dsp:txBody>
      <dsp:txXfrm>
        <a:off x="2014950" y="2341654"/>
        <a:ext cx="1553908" cy="14244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CD16B-BD75-46B3-A44B-ADA60A055201}" type="datetimeFigureOut">
              <a:rPr lang="en-US" smtClean="0"/>
              <a:t>6/13/2018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E00E8-B591-4F42-A316-960765BC5510}" type="slidenum">
              <a:rPr lang="en-US" smtClean="0"/>
              <a:t>‹#›</a:t>
            </a:fld>
            <a:endParaRPr lang="en-US"/>
          </a:p>
        </p:txBody>
      </p:sp>
    </p:spTree>
    <p:extLst>
      <p:ext uri="{BB962C8B-B14F-4D97-AF65-F5344CB8AC3E}">
        <p14:creationId xmlns:p14="http://schemas.microsoft.com/office/powerpoint/2010/main" val="168378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9D2A4-7F4B-4EEC-9EAE-47D246D1EAB5}" type="slidenum">
              <a:rPr lang="en-US" smtClean="0"/>
              <a:t>3</a:t>
            </a:fld>
            <a:endParaRPr lang="en-US"/>
          </a:p>
        </p:txBody>
      </p:sp>
    </p:spTree>
    <p:extLst>
      <p:ext uri="{BB962C8B-B14F-4D97-AF65-F5344CB8AC3E}">
        <p14:creationId xmlns:p14="http://schemas.microsoft.com/office/powerpoint/2010/main" val="384546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9D2A4-7F4B-4EEC-9EAE-47D246D1EAB5}" type="slidenum">
              <a:rPr lang="en-US" smtClean="0"/>
              <a:t>4</a:t>
            </a:fld>
            <a:endParaRPr lang="en-US"/>
          </a:p>
        </p:txBody>
      </p:sp>
    </p:spTree>
    <p:extLst>
      <p:ext uri="{BB962C8B-B14F-4D97-AF65-F5344CB8AC3E}">
        <p14:creationId xmlns:p14="http://schemas.microsoft.com/office/powerpoint/2010/main" val="67330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December 1995, the ANA Board of Directors approved the establishment of the Nursing Information and Data Set Evaluation Center (NIDSEC). These standards are used in the ANA recognition program of information systems that support nursing practice</a:t>
            </a:r>
            <a:br>
              <a:rPr lang="en-US" dirty="0" smtClean="0"/>
            </a:br>
            <a:r>
              <a:rPr lang="en-US" dirty="0" smtClean="0"/>
              <a:t/>
            </a:r>
            <a:br>
              <a:rPr lang="en-US" dirty="0" smtClean="0"/>
            </a:br>
            <a:r>
              <a:rPr lang="en-US" dirty="0" smtClean="0"/>
              <a:t>The NIDSEC originated from a proposal by a joint Task Force appointed by the Congress of Nursing Practice Steering Committee on Databases to Support Clinical Nursing Practice and the Congress of Nursing Practice Committee on Nursing Practice Standards and Guidelines.</a:t>
            </a:r>
            <a:br>
              <a:rPr lang="en-US" dirty="0" smtClean="0"/>
            </a:br>
            <a:r>
              <a:rPr lang="en-US" dirty="0" smtClean="0"/>
              <a:t/>
            </a:r>
            <a:br>
              <a:rPr lang="en-US" dirty="0" smtClean="0"/>
            </a:br>
            <a:r>
              <a:rPr lang="en-US" dirty="0" smtClean="0"/>
              <a:t>Guidelines and Standards of Care:</a:t>
            </a:r>
            <a:br>
              <a:rPr lang="en-US" dirty="0" smtClean="0"/>
            </a:br>
            <a:r>
              <a:rPr lang="en-US" dirty="0" smtClean="0"/>
              <a:t/>
            </a:r>
            <a:br>
              <a:rPr lang="en-US" dirty="0" smtClean="0"/>
            </a:br>
            <a:r>
              <a:rPr lang="en-US" dirty="0" smtClean="0"/>
              <a:t>NIDSEC has developed standards to evaluate four dimensions of nursing data sets and the systems that contain them.</a:t>
            </a:r>
            <a:endParaRPr lang="en-US" dirty="0"/>
          </a:p>
        </p:txBody>
      </p:sp>
      <p:sp>
        <p:nvSpPr>
          <p:cNvPr id="4" name="Slide Number Placeholder 3"/>
          <p:cNvSpPr>
            <a:spLocks noGrp="1"/>
          </p:cNvSpPr>
          <p:nvPr>
            <p:ph type="sldNum" sz="quarter" idx="10"/>
          </p:nvPr>
        </p:nvSpPr>
        <p:spPr/>
        <p:txBody>
          <a:bodyPr/>
          <a:lstStyle/>
          <a:p>
            <a:fld id="{DEEE00E8-B591-4F42-A316-960765BC5510}" type="slidenum">
              <a:rPr lang="en-US" smtClean="0"/>
              <a:t>7</a:t>
            </a:fld>
            <a:endParaRPr lang="en-US"/>
          </a:p>
        </p:txBody>
      </p:sp>
    </p:spTree>
    <p:extLst>
      <p:ext uri="{BB962C8B-B14F-4D97-AF65-F5344CB8AC3E}">
        <p14:creationId xmlns:p14="http://schemas.microsoft.com/office/powerpoint/2010/main" val="31661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431D2D-66CE-486C-A310-2B27AAE99121}" type="slidenum">
              <a:rPr lang="en-US"/>
              <a:pPr fontAlgn="base">
                <a:spcBef>
                  <a:spcPct val="0"/>
                </a:spcBef>
                <a:spcAft>
                  <a:spcPct val="0"/>
                </a:spcAft>
                <a:defRPr/>
              </a:pPr>
              <a:t>9</a:t>
            </a:fld>
            <a:endParaRPr lang="en-US"/>
          </a:p>
        </p:txBody>
      </p:sp>
      <p:sp>
        <p:nvSpPr>
          <p:cNvPr id="225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eaLnBrk="0" hangingPunct="0"/>
            <a:fld id="{E99B6508-16CB-4E86-AE6A-6A9B03085F95}" type="slidenum">
              <a:rPr lang="en-US" sz="1200">
                <a:latin typeface="Times New Roman" pitchFamily="18" charset="0"/>
                <a:ea typeface="ＭＳ Ｐゴシック"/>
                <a:cs typeface="ＭＳ Ｐゴシック"/>
              </a:rPr>
              <a:pPr algn="r" eaLnBrk="0" hangingPunct="0"/>
              <a:t>9</a:t>
            </a:fld>
            <a:endParaRPr lang="en-US" sz="1200">
              <a:latin typeface="Times New Roman" pitchFamily="18" charset="0"/>
              <a:ea typeface="ＭＳ Ｐゴシック"/>
              <a:cs typeface="ＭＳ Ｐゴシック"/>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dirty="0" smtClean="0"/>
              <a:t>Assumption today is that clinical data = medical data</a:t>
            </a:r>
          </a:p>
          <a:p>
            <a:pPr eaLnBrk="1" hangingPunct="1">
              <a:spcBef>
                <a:spcPct val="0"/>
              </a:spcBef>
            </a:pPr>
            <a:r>
              <a:rPr lang="en-US" dirty="0" smtClean="0"/>
              <a:t>UHDDS captures some of the NMDS, but missing nursing care elements</a:t>
            </a:r>
          </a:p>
          <a:p>
            <a:pPr eaLnBrk="1" hangingPunct="1">
              <a:spcBef>
                <a:spcPct val="0"/>
              </a:spcBef>
            </a:pPr>
            <a:r>
              <a:rPr lang="en-US" dirty="0" smtClean="0"/>
              <a:t>Management data - missing</a:t>
            </a:r>
          </a:p>
          <a:p>
            <a:pPr eaLnBrk="1" hangingPunct="1">
              <a:spcBef>
                <a:spcPct val="0"/>
              </a:spcBef>
            </a:pPr>
            <a:r>
              <a:rPr lang="en-US" dirty="0" smtClean="0"/>
              <a:t>Environment, Nursing resources, Financial resources</a:t>
            </a:r>
          </a:p>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94B2AE-ABBF-4EF3-B6E6-4F6A223BE01C}"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12472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4B2AE-ABBF-4EF3-B6E6-4F6A223BE01C}"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210789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4B2AE-ABBF-4EF3-B6E6-4F6A223BE01C}"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308142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sing Inside 1">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78475"/>
            <a:ext cx="3498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019800"/>
            <a:ext cx="2317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17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4B2AE-ABBF-4EF3-B6E6-4F6A223BE01C}"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122187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4B2AE-ABBF-4EF3-B6E6-4F6A223BE01C}"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137701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4B2AE-ABBF-4EF3-B6E6-4F6A223BE01C}"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190108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4B2AE-ABBF-4EF3-B6E6-4F6A223BE01C}" type="datetimeFigureOut">
              <a:rPr lang="en-US" smtClean="0"/>
              <a:t>6/13/2018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353256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A94B2AE-ABBF-4EF3-B6E6-4F6A223BE01C}" type="datetimeFigureOut">
              <a:rPr lang="en-US" smtClean="0"/>
              <a:t>6/13/2018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40298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4B2AE-ABBF-4EF3-B6E6-4F6A223BE01C}" type="datetimeFigureOut">
              <a:rPr lang="en-US" smtClean="0"/>
              <a:t>6/13/2018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177212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4B2AE-ABBF-4EF3-B6E6-4F6A223BE01C}"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287375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4B2AE-ABBF-4EF3-B6E6-4F6A223BE01C}"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404708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4B2AE-ABBF-4EF3-B6E6-4F6A223BE01C}" type="datetimeFigureOut">
              <a:rPr lang="en-US" smtClean="0"/>
              <a:t>6/13/2018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5EA50-2D74-4A1A-9943-FBF5597BDF31}" type="slidenum">
              <a:rPr lang="en-US" smtClean="0"/>
              <a:t>‹#›</a:t>
            </a:fld>
            <a:endParaRPr lang="en-US"/>
          </a:p>
        </p:txBody>
      </p:sp>
    </p:spTree>
    <p:extLst>
      <p:ext uri="{BB962C8B-B14F-4D97-AF65-F5344CB8AC3E}">
        <p14:creationId xmlns:p14="http://schemas.microsoft.com/office/powerpoint/2010/main" val="241193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www.linkedin.com/"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surveymonkey.com/r/MNIL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ursingworld.org/practice-policy/nursing-excellence/official-position-statements/id/Inclusion-of-Recognized-Terminologies-Supporting-Nursing-Practice-within-Electronic-Health-Record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cornet.org/resource-center/pcornet-common-data-model/"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2686050"/>
          </a:xfrm>
        </p:spPr>
        <p:txBody>
          <a:bodyPr>
            <a:normAutofit fontScale="90000"/>
          </a:bodyPr>
          <a:lstStyle/>
          <a:p>
            <a:r>
              <a:rPr lang="en-US" b="1" dirty="0"/>
              <a:t>Nursing Knowledge Big Data Science Initiative: </a:t>
            </a:r>
            <a:r>
              <a:rPr lang="en-US" b="1" dirty="0" smtClean="0"/>
              <a:t/>
            </a:r>
            <a:br>
              <a:rPr lang="en-US" b="1" dirty="0" smtClean="0"/>
            </a:br>
            <a:r>
              <a:rPr lang="en-US" b="1" dirty="0"/>
              <a:t/>
            </a:r>
            <a:br>
              <a:rPr lang="en-US" b="1" dirty="0"/>
            </a:br>
            <a:r>
              <a:rPr lang="en-US" b="1" dirty="0" smtClean="0">
                <a:solidFill>
                  <a:srgbClr val="0070C0"/>
                </a:solidFill>
              </a:rPr>
              <a:t>Where </a:t>
            </a:r>
            <a:r>
              <a:rPr lang="en-US" b="1" dirty="0">
                <a:solidFill>
                  <a:srgbClr val="0070C0"/>
                </a:solidFill>
              </a:rPr>
              <a:t>have we </a:t>
            </a:r>
            <a:r>
              <a:rPr lang="en-US" b="1" dirty="0" smtClean="0">
                <a:solidFill>
                  <a:srgbClr val="0070C0"/>
                </a:solidFill>
              </a:rPr>
              <a:t>been?</a:t>
            </a:r>
            <a:r>
              <a:rPr lang="en-US" b="1" dirty="0" smtClean="0"/>
              <a:t/>
            </a:r>
            <a:br>
              <a:rPr lang="en-US" b="1" dirty="0" smtClean="0"/>
            </a:br>
            <a:r>
              <a:rPr lang="en-US" b="1" dirty="0" smtClean="0">
                <a:solidFill>
                  <a:srgbClr val="00B050"/>
                </a:solidFill>
              </a:rPr>
              <a:t>Where </a:t>
            </a:r>
            <a:r>
              <a:rPr lang="en-US" b="1" dirty="0">
                <a:solidFill>
                  <a:srgbClr val="00B050"/>
                </a:solidFill>
              </a:rPr>
              <a:t>are we going? </a:t>
            </a:r>
            <a:r>
              <a:rPr lang="en-US" dirty="0"/>
              <a:t/>
            </a:r>
            <a:br>
              <a:rPr lang="en-US" dirty="0"/>
            </a:br>
            <a:r>
              <a:rPr lang="en-US" dirty="0" smtClean="0"/>
              <a:t/>
            </a:r>
            <a:br>
              <a:rPr lang="en-US" dirty="0" smtClean="0"/>
            </a:br>
            <a:r>
              <a:rPr lang="en-US" sz="3100" dirty="0" smtClean="0"/>
              <a:t>Connie </a:t>
            </a:r>
            <a:r>
              <a:rPr lang="en-US" sz="3100" dirty="0"/>
              <a:t>W. Delaney PhD, RN, FAAN, </a:t>
            </a:r>
            <a:r>
              <a:rPr lang="en-US" sz="3100" dirty="0" smtClean="0"/>
              <a:t>FACMI, FNAP </a:t>
            </a:r>
            <a:br>
              <a:rPr lang="en-US" sz="3100" dirty="0" smtClean="0"/>
            </a:br>
            <a:r>
              <a:rPr lang="en-US" sz="3100" dirty="0" smtClean="0"/>
              <a:t>Bonnie </a:t>
            </a:r>
            <a:r>
              <a:rPr lang="en-US" sz="3100" dirty="0"/>
              <a:t>L. Westra PhD, RN, FAAN, FACMI</a:t>
            </a:r>
          </a:p>
        </p:txBody>
      </p:sp>
    </p:spTree>
    <p:extLst>
      <p:ext uri="{BB962C8B-B14F-4D97-AF65-F5344CB8AC3E}">
        <p14:creationId xmlns:p14="http://schemas.microsoft.com/office/powerpoint/2010/main" val="3855804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57656" y="1752600"/>
            <a:ext cx="6858000" cy="3232150"/>
          </a:xfrm>
          <a:prstGeom prst="rect">
            <a:avLst/>
          </a:prstGeom>
          <a:noFill/>
        </p:spPr>
        <p:txBody>
          <a:bodyPr>
            <a:spAutoFit/>
          </a:bodyPr>
          <a:lstStyle/>
          <a:p>
            <a:pPr algn="ctr">
              <a:defRPr/>
            </a:pPr>
            <a:r>
              <a:rPr lang="en-US" sz="3600" b="1" dirty="0">
                <a:solidFill>
                  <a:schemeClr val="accent2">
                    <a:lumMod val="75000"/>
                  </a:schemeClr>
                </a:solidFill>
              </a:rPr>
              <a:t>Nursing Knowledge: </a:t>
            </a:r>
          </a:p>
          <a:p>
            <a:pPr algn="ctr">
              <a:defRPr/>
            </a:pPr>
            <a:r>
              <a:rPr lang="en-US" sz="3600" b="1" dirty="0">
                <a:solidFill>
                  <a:schemeClr val="accent2">
                    <a:lumMod val="75000"/>
                  </a:schemeClr>
                </a:solidFill>
              </a:rPr>
              <a:t>Big Data Research </a:t>
            </a:r>
            <a:br>
              <a:rPr lang="en-US" sz="3600" b="1" dirty="0">
                <a:solidFill>
                  <a:schemeClr val="accent2">
                    <a:lumMod val="75000"/>
                  </a:schemeClr>
                </a:solidFill>
              </a:rPr>
            </a:br>
            <a:r>
              <a:rPr lang="en-US" sz="3600" b="1" dirty="0">
                <a:solidFill>
                  <a:schemeClr val="accent2">
                    <a:lumMod val="75000"/>
                  </a:schemeClr>
                </a:solidFill>
              </a:rPr>
              <a:t>for Transforming Healthcare</a:t>
            </a:r>
          </a:p>
          <a:p>
            <a:pPr algn="ctr">
              <a:defRPr/>
            </a:pPr>
            <a:endParaRPr lang="en-US" sz="2000" b="1" dirty="0">
              <a:solidFill>
                <a:schemeClr val="accent2">
                  <a:lumMod val="75000"/>
                </a:schemeClr>
              </a:solidFill>
            </a:endParaRPr>
          </a:p>
          <a:p>
            <a:pPr algn="ctr">
              <a:defRPr/>
            </a:pPr>
            <a:r>
              <a:rPr lang="en-US" sz="2000" b="1" dirty="0"/>
              <a:t>2013 Big Data Conference</a:t>
            </a:r>
          </a:p>
          <a:p>
            <a:pPr algn="ctr">
              <a:defRPr/>
            </a:pPr>
            <a:r>
              <a:rPr lang="en-US" sz="2000" b="1" dirty="0"/>
              <a:t>August 12-13, 2013</a:t>
            </a:r>
          </a:p>
          <a:p>
            <a:pPr>
              <a:defRPr/>
            </a:pPr>
            <a:endParaRPr lang="en-US" sz="3600" b="1" dirty="0">
              <a:solidFill>
                <a:schemeClr val="accent2">
                  <a:lumMod val="75000"/>
                </a:schemeClr>
              </a:solidFill>
            </a:endParaRPr>
          </a:p>
        </p:txBody>
      </p:sp>
      <p:sp>
        <p:nvSpPr>
          <p:cNvPr id="54276"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NI 2014</a:t>
            </a:r>
          </a:p>
        </p:txBody>
      </p:sp>
    </p:spTree>
    <p:extLst>
      <p:ext uri="{BB962C8B-B14F-4D97-AF65-F5344CB8AC3E}">
        <p14:creationId xmlns:p14="http://schemas.microsoft.com/office/powerpoint/2010/main" val="2971803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a:p>
            <a:pPr eaLnBrk="1" hangingPunct="1"/>
            <a:endParaRPr lang="en-US" altLang="en-US"/>
          </a:p>
        </p:txBody>
      </p:sp>
      <p:pic>
        <p:nvPicPr>
          <p:cNvPr id="552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7585"/>
            <a:ext cx="9144000" cy="1143000"/>
          </a:xfrm>
        </p:spPr>
        <p:txBody>
          <a:bodyPr>
            <a:normAutofit fontScale="90000"/>
          </a:bodyPr>
          <a:lstStyle/>
          <a:p>
            <a:r>
              <a:rPr lang="en-US" altLang="en-US" dirty="0" smtClean="0"/>
              <a:t>2013 </a:t>
            </a:r>
            <a:r>
              <a:rPr lang="en-US" altLang="en-US" dirty="0"/>
              <a:t>Conference </a:t>
            </a:r>
            <a:r>
              <a:rPr lang="en-US" altLang="en-US" dirty="0" smtClean="0"/>
              <a:t>Attendees (invitational)</a:t>
            </a:r>
            <a:endParaRPr lang="en-US" dirty="0"/>
          </a:p>
        </p:txBody>
      </p:sp>
    </p:spTree>
    <p:extLst>
      <p:ext uri="{BB962C8B-B14F-4D97-AF65-F5344CB8AC3E}">
        <p14:creationId xmlns:p14="http://schemas.microsoft.com/office/powerpoint/2010/main" val="3537459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274638"/>
            <a:ext cx="8686800" cy="1143000"/>
          </a:xfrm>
        </p:spPr>
        <p:txBody>
          <a:bodyPr>
            <a:normAutofit fontScale="90000"/>
          </a:bodyPr>
          <a:lstStyle/>
          <a:p>
            <a:pPr>
              <a:defRPr/>
            </a:pPr>
            <a:r>
              <a:rPr lang="en-US" sz="3100" b="1" dirty="0">
                <a:solidFill>
                  <a:schemeClr val="accent2">
                    <a:lumMod val="75000"/>
                  </a:schemeClr>
                </a:solidFill>
              </a:rPr>
              <a:t>Nursing Knowledge: </a:t>
            </a:r>
            <a:br>
              <a:rPr lang="en-US" sz="3100" b="1" dirty="0">
                <a:solidFill>
                  <a:schemeClr val="accent2">
                    <a:lumMod val="75000"/>
                  </a:schemeClr>
                </a:solidFill>
              </a:rPr>
            </a:br>
            <a:r>
              <a:rPr lang="en-US" sz="3100" b="1" dirty="0">
                <a:solidFill>
                  <a:schemeClr val="accent2">
                    <a:lumMod val="75000"/>
                  </a:schemeClr>
                </a:solidFill>
              </a:rPr>
              <a:t>Big Data Research </a:t>
            </a:r>
            <a:r>
              <a:rPr lang="en-US" sz="3100" b="1" dirty="0" smtClean="0">
                <a:solidFill>
                  <a:schemeClr val="accent2">
                    <a:lumMod val="75000"/>
                  </a:schemeClr>
                </a:solidFill>
              </a:rPr>
              <a:t>for </a:t>
            </a:r>
            <a:r>
              <a:rPr lang="en-US" sz="3100" b="1" dirty="0">
                <a:solidFill>
                  <a:schemeClr val="accent2">
                    <a:lumMod val="75000"/>
                  </a:schemeClr>
                </a:solidFill>
              </a:rPr>
              <a:t>Transforming Healthcare</a:t>
            </a:r>
            <a:br>
              <a:rPr lang="en-US" sz="3100" b="1" dirty="0">
                <a:solidFill>
                  <a:schemeClr val="accent2">
                    <a:lumMod val="75000"/>
                  </a:schemeClr>
                </a:solidFill>
              </a:rPr>
            </a:br>
            <a:r>
              <a:rPr lang="en-US" altLang="en-US" b="1" dirty="0" smtClean="0">
                <a:solidFill>
                  <a:srgbClr val="C00000"/>
                </a:solidFill>
              </a:rPr>
              <a:t>Vision</a:t>
            </a:r>
          </a:p>
        </p:txBody>
      </p:sp>
      <p:sp>
        <p:nvSpPr>
          <p:cNvPr id="3" name="Content Placeholder 2"/>
          <p:cNvSpPr>
            <a:spLocks noGrp="1"/>
          </p:cNvSpPr>
          <p:nvPr>
            <p:ph idx="1"/>
          </p:nvPr>
        </p:nvSpPr>
        <p:spPr/>
        <p:txBody>
          <a:bodyPr>
            <a:normAutofit fontScale="85000" lnSpcReduction="10000"/>
          </a:bodyPr>
          <a:lstStyle/>
          <a:p>
            <a:r>
              <a:rPr lang="en-US" dirty="0" smtClean="0">
                <a:solidFill>
                  <a:srgbClr val="C00000"/>
                </a:solidFill>
              </a:rPr>
              <a:t>Better </a:t>
            </a:r>
            <a:r>
              <a:rPr lang="en-US" dirty="0">
                <a:solidFill>
                  <a:srgbClr val="C00000"/>
                </a:solidFill>
              </a:rPr>
              <a:t>health outcomes </a:t>
            </a:r>
            <a:r>
              <a:rPr lang="en-US" dirty="0" smtClean="0">
                <a:solidFill>
                  <a:srgbClr val="C00000"/>
                </a:solidFill>
              </a:rPr>
              <a:t>result </a:t>
            </a:r>
            <a:r>
              <a:rPr lang="en-US" dirty="0">
                <a:solidFill>
                  <a:srgbClr val="C00000"/>
                </a:solidFill>
              </a:rPr>
              <a:t>from </a:t>
            </a:r>
            <a:endParaRPr lang="en-US" dirty="0" smtClean="0">
              <a:solidFill>
                <a:srgbClr val="C00000"/>
              </a:solidFill>
            </a:endParaRPr>
          </a:p>
          <a:p>
            <a:pPr lvl="1"/>
            <a:r>
              <a:rPr lang="en-US" dirty="0" smtClean="0"/>
              <a:t>standardization </a:t>
            </a:r>
            <a:r>
              <a:rPr lang="en-US" dirty="0"/>
              <a:t>and integration of the information nurses gather in electronic health records and other information systems, </a:t>
            </a:r>
            <a:endParaRPr lang="en-US" dirty="0" smtClean="0"/>
          </a:p>
          <a:p>
            <a:pPr lvl="1"/>
            <a:r>
              <a:rPr lang="en-US" dirty="0" smtClean="0"/>
              <a:t>addition </a:t>
            </a:r>
            <a:r>
              <a:rPr lang="en-US" dirty="0"/>
              <a:t>of contextual data about patients, </a:t>
            </a:r>
            <a:endParaRPr lang="en-US" dirty="0" smtClean="0"/>
          </a:p>
          <a:p>
            <a:pPr lvl="1"/>
            <a:r>
              <a:rPr lang="en-US" dirty="0" smtClean="0"/>
              <a:t>environmental</a:t>
            </a:r>
            <a:r>
              <a:rPr lang="en-US" dirty="0"/>
              <a:t>, geographical, behavioral, imaging, and </a:t>
            </a:r>
            <a:r>
              <a:rPr lang="en-US" dirty="0" smtClean="0"/>
              <a:t>more</a:t>
            </a:r>
          </a:p>
          <a:p>
            <a:pPr marL="342900" lvl="1" indent="-342900">
              <a:buFont typeface="Arial" panose="020B0604020202020204" pitchFamily="34" charset="0"/>
              <a:buChar char="•"/>
            </a:pPr>
            <a:r>
              <a:rPr lang="en-US" dirty="0" smtClean="0">
                <a:solidFill>
                  <a:srgbClr val="C00000"/>
                </a:solidFill>
              </a:rPr>
              <a:t>Nursing data is increasingly </a:t>
            </a:r>
            <a:r>
              <a:rPr lang="en-US" dirty="0">
                <a:solidFill>
                  <a:srgbClr val="C00000"/>
                </a:solidFill>
              </a:rPr>
              <a:t>the source of insights and evidence used to prevent, diagnose, treat and evaluate health conditions.</a:t>
            </a:r>
          </a:p>
          <a:p>
            <a:r>
              <a:rPr lang="en-US" sz="2800" dirty="0" smtClean="0">
                <a:solidFill>
                  <a:srgbClr val="C00000"/>
                </a:solidFill>
              </a:rPr>
              <a:t>Inclusion of nursing data leads </a:t>
            </a:r>
            <a:r>
              <a:rPr lang="en-US" sz="2800" dirty="0">
                <a:solidFill>
                  <a:srgbClr val="C00000"/>
                </a:solidFill>
              </a:rPr>
              <a:t>to breakthroughs for the health of individuals, families, communities and  populations.</a:t>
            </a:r>
          </a:p>
          <a:p>
            <a:pPr marL="114300" indent="0">
              <a:buFont typeface="Arial" pitchFamily="34" charset="0"/>
              <a:buNone/>
              <a:defRPr/>
            </a:pPr>
            <a:endParaRPr lang="en-US" dirty="0"/>
          </a:p>
        </p:txBody>
      </p:sp>
    </p:spTree>
    <p:extLst>
      <p:ext uri="{BB962C8B-B14F-4D97-AF65-F5344CB8AC3E}">
        <p14:creationId xmlns:p14="http://schemas.microsoft.com/office/powerpoint/2010/main" val="2742279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229600" cy="1143000"/>
          </a:xfrm>
        </p:spPr>
        <p:txBody>
          <a:bodyPr>
            <a:normAutofit fontScale="90000"/>
          </a:bodyPr>
          <a:lstStyle/>
          <a:p>
            <a:r>
              <a:rPr lang="en-US" altLang="en-US" dirty="0" smtClean="0"/>
              <a:t>2013 Recommendations (</a:t>
            </a:r>
            <a:r>
              <a:rPr lang="en-US" altLang="en-US" dirty="0" err="1" smtClean="0"/>
              <a:t>RoadMap</a:t>
            </a:r>
            <a:r>
              <a:rPr lang="en-US" altLang="en-US" dirty="0" smtClean="0"/>
              <a:t>)</a:t>
            </a:r>
          </a:p>
        </p:txBody>
      </p:sp>
      <p:sp>
        <p:nvSpPr>
          <p:cNvPr id="583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400" dirty="0" smtClean="0"/>
              <a:t>Design, build and implement health information systems to comply with regulations and standards</a:t>
            </a:r>
          </a:p>
          <a:p>
            <a:pPr lvl="1"/>
            <a:r>
              <a:rPr lang="en-US" altLang="en-US" sz="2400" dirty="0" smtClean="0"/>
              <a:t>SNOMED-CT and LOINC for exchange of nursing data</a:t>
            </a:r>
          </a:p>
          <a:p>
            <a:pPr lvl="1"/>
            <a:r>
              <a:rPr lang="en-US" altLang="en-US" sz="2400" dirty="0" smtClean="0"/>
              <a:t>Does not preclude use of other nursing standardized languages</a:t>
            </a:r>
          </a:p>
          <a:p>
            <a:r>
              <a:rPr lang="en-US" altLang="en-US" sz="2400" dirty="0" smtClean="0"/>
              <a:t>Participate in standards development to ensure a nursing voice</a:t>
            </a:r>
          </a:p>
          <a:p>
            <a:pPr lvl="1"/>
            <a:r>
              <a:rPr lang="en-US" altLang="en-US" sz="2400" dirty="0" smtClean="0"/>
              <a:t>Voice is defined as the data, information, and  knowledge that nurses need to provide and make decisions about safe patient care</a:t>
            </a:r>
          </a:p>
        </p:txBody>
      </p:sp>
    </p:spTree>
    <p:extLst>
      <p:ext uri="{BB962C8B-B14F-4D97-AF65-F5344CB8AC3E}">
        <p14:creationId xmlns:p14="http://schemas.microsoft.com/office/powerpoint/2010/main" val="526718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altLang="en-US" dirty="0" smtClean="0"/>
              <a:t>2013 Recommendations (</a:t>
            </a:r>
            <a:r>
              <a:rPr lang="en-US" altLang="en-US" dirty="0" err="1" smtClean="0"/>
              <a:t>RoadMap</a:t>
            </a:r>
            <a:r>
              <a:rPr lang="en-US" altLang="en-US" dirty="0" smtClean="0"/>
              <a:t>)</a:t>
            </a:r>
          </a:p>
        </p:txBody>
      </p:sp>
      <p:sp>
        <p:nvSpPr>
          <p:cNvPr id="3" name="Content Placeholder 2"/>
          <p:cNvSpPr>
            <a:spLocks noGrp="1"/>
          </p:cNvSpPr>
          <p:nvPr>
            <p:ph idx="1"/>
          </p:nvPr>
        </p:nvSpPr>
        <p:spPr>
          <a:xfrm>
            <a:off x="457200" y="1371600"/>
            <a:ext cx="8229600" cy="4525963"/>
          </a:xfrm>
        </p:spPr>
        <p:txBody>
          <a:bodyPr rtlCol="0">
            <a:normAutofit lnSpcReduction="10000"/>
          </a:bodyPr>
          <a:lstStyle/>
          <a:p>
            <a:pPr marL="182880" indent="-182880">
              <a:defRPr/>
            </a:pPr>
            <a:r>
              <a:rPr lang="en-US" sz="2800" dirty="0" smtClean="0"/>
              <a:t>Survey health systems about </a:t>
            </a:r>
            <a:r>
              <a:rPr lang="en-US" sz="2800" dirty="0" smtClean="0">
                <a:solidFill>
                  <a:srgbClr val="FF0000"/>
                </a:solidFill>
              </a:rPr>
              <a:t>perceived value and current use of standardized nursing terminologies </a:t>
            </a:r>
            <a:r>
              <a:rPr lang="en-US" sz="2800" dirty="0" smtClean="0"/>
              <a:t>for documentation, quality improvement, and research</a:t>
            </a:r>
          </a:p>
          <a:p>
            <a:pPr marL="182880" indent="-182880">
              <a:defRPr/>
            </a:pPr>
            <a:r>
              <a:rPr lang="en-US" sz="2800" dirty="0" smtClean="0"/>
              <a:t>Create a </a:t>
            </a:r>
            <a:r>
              <a:rPr lang="en-US" sz="2800" dirty="0" smtClean="0">
                <a:solidFill>
                  <a:srgbClr val="FF0000"/>
                </a:solidFill>
              </a:rPr>
              <a:t>central resource </a:t>
            </a:r>
            <a:r>
              <a:rPr lang="en-US" sz="2800" dirty="0" smtClean="0"/>
              <a:t>for </a:t>
            </a:r>
            <a:endParaRPr lang="en-US" sz="2800" dirty="0" smtClean="0"/>
          </a:p>
          <a:p>
            <a:pPr marL="582930" lvl="1" indent="-182880">
              <a:defRPr/>
            </a:pPr>
            <a:r>
              <a:rPr lang="en-US" sz="2400" dirty="0" smtClean="0"/>
              <a:t>mapping </a:t>
            </a:r>
            <a:r>
              <a:rPr lang="en-US" sz="2400" dirty="0" smtClean="0"/>
              <a:t>nursing data to terminologies – particularly assessments, interventions, and outcomes.  </a:t>
            </a:r>
          </a:p>
          <a:p>
            <a:pPr marL="582930" lvl="1" indent="-182880">
              <a:defRPr/>
            </a:pPr>
            <a:r>
              <a:rPr lang="en-US" sz="2400" dirty="0" smtClean="0"/>
              <a:t>Best practices </a:t>
            </a:r>
            <a:r>
              <a:rPr lang="en-US" sz="2400" dirty="0" smtClean="0"/>
              <a:t>through the National Library of Medicine or a repository</a:t>
            </a:r>
          </a:p>
          <a:p>
            <a:pPr marL="182880" indent="-182880">
              <a:defRPr/>
            </a:pPr>
            <a:r>
              <a:rPr lang="en-US" sz="2800" dirty="0" smtClean="0">
                <a:solidFill>
                  <a:srgbClr val="FF0000"/>
                </a:solidFill>
              </a:rPr>
              <a:t>Work with vendors </a:t>
            </a:r>
            <a:r>
              <a:rPr lang="en-US" sz="2800" dirty="0" smtClean="0"/>
              <a:t>to include standardized nursing terminologies, eliminating the need for each health system to map local codes to standards</a:t>
            </a:r>
          </a:p>
          <a:p>
            <a:pPr marL="0" indent="0">
              <a:buFont typeface="Arial" pitchFamily="34" charset="0"/>
              <a:buNone/>
              <a:defRPr/>
            </a:pPr>
            <a:endParaRPr lang="en-US" dirty="0" smtClean="0"/>
          </a:p>
          <a:p>
            <a:pPr marL="0" indent="0">
              <a:buFont typeface="Arial" pitchFamily="34" charset="0"/>
              <a:buNone/>
              <a:defRPr/>
            </a:pPr>
            <a:endParaRPr lang="en-US" dirty="0" smtClean="0"/>
          </a:p>
        </p:txBody>
      </p:sp>
      <p:sp>
        <p:nvSpPr>
          <p:cNvPr id="59396" name="Footer Placeholder 3"/>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NI 2014</a:t>
            </a:r>
          </a:p>
        </p:txBody>
      </p:sp>
    </p:spTree>
    <p:extLst>
      <p:ext uri="{BB962C8B-B14F-4D97-AF65-F5344CB8AC3E}">
        <p14:creationId xmlns:p14="http://schemas.microsoft.com/office/powerpoint/2010/main" val="3259374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altLang="en-US" dirty="0" smtClean="0"/>
              <a:t>2013 Recommendations (</a:t>
            </a:r>
            <a:r>
              <a:rPr lang="en-US" altLang="en-US" dirty="0" err="1" smtClean="0"/>
              <a:t>RoadMap</a:t>
            </a:r>
            <a:r>
              <a:rPr lang="en-US" altLang="en-US" dirty="0" smtClean="0"/>
              <a:t>)</a:t>
            </a:r>
          </a:p>
        </p:txBody>
      </p:sp>
      <p:sp>
        <p:nvSpPr>
          <p:cNvPr id="3" name="Content Placeholder 2"/>
          <p:cNvSpPr>
            <a:spLocks noGrp="1"/>
          </p:cNvSpPr>
          <p:nvPr>
            <p:ph idx="1"/>
          </p:nvPr>
        </p:nvSpPr>
        <p:spPr>
          <a:xfrm>
            <a:off x="457200" y="1524001"/>
            <a:ext cx="8229600" cy="3581400"/>
          </a:xfrm>
        </p:spPr>
        <p:txBody>
          <a:bodyPr rtlCol="0">
            <a:normAutofit/>
          </a:bodyPr>
          <a:lstStyle/>
          <a:p>
            <a:pPr marL="182880" indent="-182880">
              <a:defRPr/>
            </a:pPr>
            <a:r>
              <a:rPr lang="en-US" sz="2800" dirty="0" smtClean="0"/>
              <a:t>Require coding in information systems to be consistent with the NMDS/ NMMDS data elements – new nursing knowledge model</a:t>
            </a:r>
          </a:p>
          <a:p>
            <a:pPr marL="182880" indent="-182880">
              <a:defRPr/>
            </a:pPr>
            <a:r>
              <a:rPr lang="en-US" sz="2800" dirty="0"/>
              <a:t>Integrate the NIDSEC criteria into meaningful use certification criteria of </a:t>
            </a:r>
            <a:r>
              <a:rPr lang="en-US" sz="2800" dirty="0" smtClean="0"/>
              <a:t>EHRs</a:t>
            </a:r>
          </a:p>
          <a:p>
            <a:pPr marL="182880" indent="-182880">
              <a:defRPr/>
            </a:pPr>
            <a:r>
              <a:rPr lang="en-US" sz="2800" dirty="0"/>
              <a:t>Share the nursing knowledge model across CTSAs to include in their </a:t>
            </a:r>
            <a:r>
              <a:rPr lang="en-US" sz="2800" dirty="0" smtClean="0"/>
              <a:t>clinical data warehouses</a:t>
            </a:r>
            <a:endParaRPr lang="en-US" sz="2800" dirty="0"/>
          </a:p>
          <a:p>
            <a:pPr marL="182880" indent="-182880">
              <a:defRPr/>
            </a:pPr>
            <a:endParaRPr lang="en-US" dirty="0"/>
          </a:p>
          <a:p>
            <a:pPr marL="0" indent="0">
              <a:buFont typeface="Arial" pitchFamily="34" charset="0"/>
              <a:buNone/>
              <a:defRPr/>
            </a:pPr>
            <a:endParaRPr lang="en-US" dirty="0" smtClean="0"/>
          </a:p>
          <a:p>
            <a:pPr marL="0" indent="0">
              <a:buFont typeface="Arial" pitchFamily="34" charset="0"/>
              <a:buNone/>
              <a:defRPr/>
            </a:pPr>
            <a:endParaRPr lang="en-US" dirty="0" smtClean="0"/>
          </a:p>
        </p:txBody>
      </p:sp>
      <p:sp>
        <p:nvSpPr>
          <p:cNvPr id="60420" name="Footer Placeholder 3"/>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NI 2014</a:t>
            </a:r>
          </a:p>
        </p:txBody>
      </p:sp>
    </p:spTree>
    <p:extLst>
      <p:ext uri="{BB962C8B-B14F-4D97-AF65-F5344CB8AC3E}">
        <p14:creationId xmlns:p14="http://schemas.microsoft.com/office/powerpoint/2010/main" val="2100981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altLang="en-US" dirty="0" smtClean="0"/>
              <a:t>2013 Recommendations (</a:t>
            </a:r>
            <a:r>
              <a:rPr lang="en-US" altLang="en-US" dirty="0" err="1" smtClean="0"/>
              <a:t>RoadMap</a:t>
            </a:r>
            <a:r>
              <a:rPr lang="en-US" altLang="en-US" dirty="0" smtClean="0"/>
              <a:t>)</a:t>
            </a:r>
          </a:p>
        </p:txBody>
      </p:sp>
      <p:sp>
        <p:nvSpPr>
          <p:cNvPr id="3" name="Content Placeholder 2"/>
          <p:cNvSpPr>
            <a:spLocks noGrp="1"/>
          </p:cNvSpPr>
          <p:nvPr>
            <p:ph idx="1"/>
          </p:nvPr>
        </p:nvSpPr>
        <p:spPr>
          <a:xfrm>
            <a:off x="457200" y="1981200"/>
            <a:ext cx="8229600" cy="4267200"/>
          </a:xfrm>
        </p:spPr>
        <p:txBody>
          <a:bodyPr>
            <a:normAutofit/>
          </a:bodyPr>
          <a:lstStyle/>
          <a:p>
            <a:pPr>
              <a:defRPr/>
            </a:pPr>
            <a:r>
              <a:rPr lang="en-US" sz="2800" dirty="0" smtClean="0">
                <a:solidFill>
                  <a:srgbClr val="FF0000"/>
                </a:solidFill>
              </a:rPr>
              <a:t>Empower nurses and other informaticians </a:t>
            </a:r>
            <a:r>
              <a:rPr lang="en-US" sz="2800" dirty="0" smtClean="0"/>
              <a:t>to value and advocate for standardized nursing terminologies and the value of </a:t>
            </a:r>
            <a:r>
              <a:rPr lang="en-US" sz="2800" dirty="0" smtClean="0"/>
              <a:t>these</a:t>
            </a:r>
          </a:p>
          <a:p>
            <a:pPr lvl="1">
              <a:defRPr/>
            </a:pPr>
            <a:r>
              <a:rPr lang="en-US" sz="2400" dirty="0" smtClean="0"/>
              <a:t>Implies action</a:t>
            </a:r>
            <a:endParaRPr lang="en-US" sz="2400" dirty="0" smtClean="0"/>
          </a:p>
          <a:p>
            <a:pPr>
              <a:defRPr/>
            </a:pPr>
            <a:r>
              <a:rPr lang="en-US" sz="2800" dirty="0"/>
              <a:t>Develop strategies to work with nursing organizations on a common set of goals and consistent reporting on </a:t>
            </a:r>
            <a:r>
              <a:rPr lang="en-US" sz="2800" dirty="0" smtClean="0"/>
              <a:t>progress</a:t>
            </a:r>
          </a:p>
          <a:p>
            <a:pPr lvl="1">
              <a:defRPr/>
            </a:pPr>
            <a:r>
              <a:rPr lang="en-US" sz="2400" dirty="0" smtClean="0"/>
              <a:t>Collaboration</a:t>
            </a:r>
            <a:endParaRPr lang="en-US" sz="2400" dirty="0" smtClean="0"/>
          </a:p>
          <a:p>
            <a:pPr>
              <a:defRPr/>
            </a:pPr>
            <a:endParaRPr lang="en-US" dirty="0"/>
          </a:p>
        </p:txBody>
      </p:sp>
      <p:sp>
        <p:nvSpPr>
          <p:cNvPr id="61444" name="Footer Placeholder 3"/>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NI 2014</a:t>
            </a:r>
          </a:p>
        </p:txBody>
      </p:sp>
    </p:spTree>
    <p:extLst>
      <p:ext uri="{BB962C8B-B14F-4D97-AF65-F5344CB8AC3E}">
        <p14:creationId xmlns:p14="http://schemas.microsoft.com/office/powerpoint/2010/main" val="3500220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2438" y="9525"/>
            <a:ext cx="8229600" cy="1143000"/>
          </a:xfrm>
        </p:spPr>
        <p:txBody>
          <a:bodyPr/>
          <a:lstStyle/>
          <a:p>
            <a:pPr algn="ctr"/>
            <a:r>
              <a:rPr lang="en-US" altLang="en-US" b="0" cap="none" dirty="0" smtClean="0"/>
              <a:t>2014 Conference Attendees</a:t>
            </a:r>
          </a:p>
        </p:txBody>
      </p:sp>
      <p:sp>
        <p:nvSpPr>
          <p:cNvPr id="69635" name="Content Placeholder 2"/>
          <p:cNvSpPr>
            <a:spLocks noGrp="1"/>
          </p:cNvSpPr>
          <p:nvPr>
            <p:ph sz="half" idx="1"/>
          </p:nvPr>
        </p:nvSpPr>
        <p:spPr bwMode="auto">
          <a:xfrm>
            <a:off x="457200" y="1500188"/>
            <a:ext cx="82613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696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080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2014 - 2018</a:t>
            </a:r>
            <a:endParaRPr lang="en-US" dirty="0"/>
          </a:p>
        </p:txBody>
      </p:sp>
      <p:sp>
        <p:nvSpPr>
          <p:cNvPr id="3" name="Content Placeholder 2"/>
          <p:cNvSpPr>
            <a:spLocks noGrp="1"/>
          </p:cNvSpPr>
          <p:nvPr>
            <p:ph idx="1"/>
          </p:nvPr>
        </p:nvSpPr>
        <p:spPr>
          <a:xfrm>
            <a:off x="533400" y="1371600"/>
            <a:ext cx="8229600" cy="4525963"/>
          </a:xfrm>
        </p:spPr>
        <p:txBody>
          <a:bodyPr>
            <a:normAutofit lnSpcReduction="10000"/>
          </a:bodyPr>
          <a:lstStyle/>
          <a:p>
            <a:r>
              <a:rPr lang="en-US" dirty="0" smtClean="0"/>
              <a:t>Continued with annual </a:t>
            </a:r>
            <a:r>
              <a:rPr lang="en-US" dirty="0" smtClean="0">
                <a:solidFill>
                  <a:srgbClr val="FF0000"/>
                </a:solidFill>
              </a:rPr>
              <a:t>think-tank working conference</a:t>
            </a:r>
          </a:p>
          <a:p>
            <a:r>
              <a:rPr lang="en-US" dirty="0" smtClean="0">
                <a:solidFill>
                  <a:srgbClr val="FF0000"/>
                </a:solidFill>
              </a:rPr>
              <a:t>Pre-conference </a:t>
            </a:r>
            <a:r>
              <a:rPr lang="en-US" dirty="0" smtClean="0"/>
              <a:t>– extended education to inform conference work</a:t>
            </a:r>
          </a:p>
          <a:p>
            <a:r>
              <a:rPr lang="en-US" dirty="0" smtClean="0"/>
              <a:t>Formed </a:t>
            </a:r>
            <a:r>
              <a:rPr lang="en-US" dirty="0" smtClean="0">
                <a:solidFill>
                  <a:srgbClr val="FF0000"/>
                </a:solidFill>
              </a:rPr>
              <a:t>virtual workgroups </a:t>
            </a:r>
            <a:r>
              <a:rPr lang="en-US" dirty="0" smtClean="0"/>
              <a:t>to accomplish the work</a:t>
            </a:r>
          </a:p>
          <a:p>
            <a:pPr lvl="1"/>
            <a:r>
              <a:rPr lang="en-US" dirty="0" smtClean="0"/>
              <a:t>Work built on and expanded existing efforts</a:t>
            </a:r>
          </a:p>
          <a:p>
            <a:r>
              <a:rPr lang="en-US" dirty="0" smtClean="0"/>
              <a:t>Expanded </a:t>
            </a:r>
            <a:r>
              <a:rPr lang="en-US" dirty="0" smtClean="0">
                <a:solidFill>
                  <a:srgbClr val="FF0000"/>
                </a:solidFill>
              </a:rPr>
              <a:t>collaboration</a:t>
            </a:r>
            <a:r>
              <a:rPr lang="en-US" dirty="0" smtClean="0"/>
              <a:t> with many organizations</a:t>
            </a:r>
          </a:p>
          <a:p>
            <a:pPr lvl="1"/>
            <a:endParaRPr lang="en-US" dirty="0"/>
          </a:p>
        </p:txBody>
      </p:sp>
    </p:spTree>
    <p:extLst>
      <p:ext uri="{BB962C8B-B14F-4D97-AF65-F5344CB8AC3E}">
        <p14:creationId xmlns:p14="http://schemas.microsoft.com/office/powerpoint/2010/main" val="726685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Nursing Big Data Science Workgroups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Care Coordination</a:t>
            </a:r>
          </a:p>
          <a:p>
            <a:r>
              <a:rPr lang="en-US" dirty="0"/>
              <a:t>Clinical Data Analytics</a:t>
            </a:r>
          </a:p>
          <a:p>
            <a:r>
              <a:rPr lang="en-US" dirty="0"/>
              <a:t>Context of Care</a:t>
            </a:r>
          </a:p>
          <a:p>
            <a:r>
              <a:rPr lang="en-US" dirty="0"/>
              <a:t>Education</a:t>
            </a:r>
          </a:p>
          <a:p>
            <a:r>
              <a:rPr lang="en-US" dirty="0"/>
              <a:t>Encoding/ Modeling</a:t>
            </a:r>
          </a:p>
          <a:p>
            <a:r>
              <a:rPr lang="en-US" dirty="0"/>
              <a:t>Engage Nurses in Health IT Policy</a:t>
            </a:r>
          </a:p>
          <a:p>
            <a:r>
              <a:rPr lang="en-US" dirty="0"/>
              <a:t>Mobile Health Data</a:t>
            </a:r>
          </a:p>
          <a:p>
            <a:r>
              <a:rPr lang="en-US" dirty="0"/>
              <a:t>Nursing Value</a:t>
            </a:r>
          </a:p>
          <a:p>
            <a:r>
              <a:rPr lang="en-US" dirty="0"/>
              <a:t>Social Behavioral Determinants of Health</a:t>
            </a:r>
          </a:p>
          <a:p>
            <a:r>
              <a:rPr lang="en-US" dirty="0"/>
              <a:t>Transform Documentation</a:t>
            </a:r>
          </a:p>
          <a:p>
            <a:r>
              <a:rPr lang="en-US" dirty="0"/>
              <a:t>Repository Project</a:t>
            </a:r>
          </a:p>
          <a:p>
            <a:pPr marL="0" indent="0">
              <a:buNone/>
            </a:pPr>
            <a:endParaRPr lang="en-US" dirty="0"/>
          </a:p>
        </p:txBody>
      </p:sp>
    </p:spTree>
    <p:extLst>
      <p:ext uri="{BB962C8B-B14F-4D97-AF65-F5344CB8AC3E}">
        <p14:creationId xmlns:p14="http://schemas.microsoft.com/office/powerpoint/2010/main" val="3134287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dirty="0" smtClean="0"/>
              <a:t>Provide a context synthesis for the Nursing Knowledge Big Data Science Initiative 2013-2018</a:t>
            </a:r>
          </a:p>
          <a:p>
            <a:r>
              <a:rPr lang="en-US" dirty="0" smtClean="0"/>
              <a:t>Describe the methods for making progress over the years</a:t>
            </a:r>
          </a:p>
          <a:p>
            <a:r>
              <a:rPr lang="en-US" dirty="0" smtClean="0"/>
              <a:t>Suggest  future possibilities for achieving sharable and comparable nurse-sensitive data to improve health and health care</a:t>
            </a:r>
            <a:endParaRPr lang="en-US" dirty="0"/>
          </a:p>
        </p:txBody>
      </p:sp>
    </p:spTree>
    <p:extLst>
      <p:ext uri="{BB962C8B-B14F-4D97-AF65-F5344CB8AC3E}">
        <p14:creationId xmlns:p14="http://schemas.microsoft.com/office/powerpoint/2010/main" val="2250501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169"/>
            <a:ext cx="8229600" cy="1143000"/>
          </a:xfrm>
        </p:spPr>
        <p:txBody>
          <a:bodyPr/>
          <a:lstStyle/>
          <a:p>
            <a:r>
              <a:rPr lang="en-US" dirty="0" smtClean="0"/>
              <a:t>Example of Accomplishments</a:t>
            </a:r>
            <a:endParaRPr lang="en-US" dirty="0"/>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altLang="en-US" dirty="0" smtClean="0"/>
              <a:t>Develop </a:t>
            </a:r>
            <a:r>
              <a:rPr lang="en-US" altLang="en-US" dirty="0"/>
              <a:t>standard curriculum for nursing </a:t>
            </a:r>
            <a:r>
              <a:rPr lang="en-US" altLang="en-US" dirty="0" smtClean="0"/>
              <a:t>faculty to teach informatics</a:t>
            </a:r>
          </a:p>
          <a:p>
            <a:r>
              <a:rPr lang="en-US" dirty="0" smtClean="0"/>
              <a:t>Develop </a:t>
            </a:r>
            <a:r>
              <a:rPr lang="en-US" dirty="0"/>
              <a:t>strategies to measure value of </a:t>
            </a:r>
            <a:r>
              <a:rPr lang="en-US" dirty="0" smtClean="0"/>
              <a:t>nursing</a:t>
            </a:r>
          </a:p>
          <a:p>
            <a:r>
              <a:rPr lang="en-US" dirty="0" smtClean="0"/>
              <a:t>Develop methods for validating information models and LOINC/SNOMED </a:t>
            </a:r>
            <a:r>
              <a:rPr lang="en-US" dirty="0"/>
              <a:t>CT coding </a:t>
            </a:r>
            <a:r>
              <a:rPr lang="en-US" dirty="0" smtClean="0"/>
              <a:t>integrated into interprofessional standards</a:t>
            </a:r>
          </a:p>
          <a:p>
            <a:r>
              <a:rPr lang="en-US" dirty="0" smtClean="0"/>
              <a:t>Promote use of the National Provider Identifier for registered nurses</a:t>
            </a:r>
          </a:p>
        </p:txBody>
      </p:sp>
    </p:spTree>
    <p:extLst>
      <p:ext uri="{BB962C8B-B14F-4D97-AF65-F5344CB8AC3E}">
        <p14:creationId xmlns:p14="http://schemas.microsoft.com/office/powerpoint/2010/main" val="1619873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 y="685800"/>
            <a:ext cx="8915400" cy="461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386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743200"/>
          </a:xfrm>
        </p:spPr>
        <p:txBody>
          <a:bodyPr>
            <a:normAutofit fontScale="90000"/>
          </a:bodyPr>
          <a:lstStyle/>
          <a:p>
            <a:r>
              <a:rPr lang="en-US" b="1" dirty="0"/>
              <a:t>Nursing Knowledge Big Data Science Initiative: </a:t>
            </a:r>
            <a:br>
              <a:rPr lang="en-US" b="1" dirty="0"/>
            </a:br>
            <a:r>
              <a:rPr lang="en-US" b="1" dirty="0"/>
              <a:t/>
            </a:r>
            <a:br>
              <a:rPr lang="en-US" b="1" dirty="0"/>
            </a:br>
            <a:r>
              <a:rPr lang="en-US" b="1" dirty="0">
                <a:solidFill>
                  <a:srgbClr val="00B050"/>
                </a:solidFill>
              </a:rPr>
              <a:t>Where are we going?</a:t>
            </a:r>
            <a:endParaRPr lang="en-US" dirty="0"/>
          </a:p>
        </p:txBody>
      </p:sp>
      <p:sp>
        <p:nvSpPr>
          <p:cNvPr id="3" name="Content Placeholder 2"/>
          <p:cNvSpPr>
            <a:spLocks noGrp="1"/>
          </p:cNvSpPr>
          <p:nvPr>
            <p:ph idx="1"/>
          </p:nvPr>
        </p:nvSpPr>
        <p:spPr>
          <a:xfrm>
            <a:off x="533400" y="3733800"/>
            <a:ext cx="8229600" cy="1828800"/>
          </a:xfrm>
        </p:spPr>
        <p:txBody>
          <a:bodyPr/>
          <a:lstStyle/>
          <a:p>
            <a:pPr marL="0" indent="0" algn="ctr">
              <a:buNone/>
            </a:pPr>
            <a:r>
              <a:rPr lang="en-US" dirty="0"/>
              <a:t>F</a:t>
            </a:r>
            <a:r>
              <a:rPr lang="en-US" dirty="0" smtClean="0"/>
              <a:t>uture </a:t>
            </a:r>
            <a:r>
              <a:rPr lang="en-US" dirty="0"/>
              <a:t>possibilities for achieving sharable and comparable nurse-sensitive data to improve health and health care</a:t>
            </a:r>
          </a:p>
        </p:txBody>
      </p:sp>
    </p:spTree>
    <p:extLst>
      <p:ext uri="{BB962C8B-B14F-4D97-AF65-F5344CB8AC3E}">
        <p14:creationId xmlns:p14="http://schemas.microsoft.com/office/powerpoint/2010/main" val="2853645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smtClean="0">
                <a:solidFill>
                  <a:srgbClr val="00B050"/>
                </a:solidFill>
              </a:rPr>
              <a:t>Lens into Nursing Big Data Participants</a:t>
            </a:r>
            <a:br>
              <a:rPr lang="en-US" b="1" dirty="0" smtClean="0">
                <a:solidFill>
                  <a:srgbClr val="00B050"/>
                </a:solidFill>
              </a:rPr>
            </a:br>
            <a:r>
              <a:rPr lang="en-US" sz="4000" b="1" i="1" dirty="0" smtClean="0">
                <a:solidFill>
                  <a:srgbClr val="00B050"/>
                </a:solidFill>
              </a:rPr>
              <a:t>“by the numbers”</a:t>
            </a:r>
            <a:endParaRPr lang="en-US" sz="4000" b="1" i="1" dirty="0">
              <a:solidFill>
                <a:srgbClr val="00B050"/>
              </a:solidFill>
            </a:endParaRPr>
          </a:p>
        </p:txBody>
      </p:sp>
      <p:sp>
        <p:nvSpPr>
          <p:cNvPr id="3" name="Content Placeholder 2"/>
          <p:cNvSpPr>
            <a:spLocks noGrp="1"/>
          </p:cNvSpPr>
          <p:nvPr>
            <p:ph idx="1"/>
          </p:nvPr>
        </p:nvSpPr>
        <p:spPr/>
        <p:txBody>
          <a:bodyPr>
            <a:normAutofit fontScale="55000" lnSpcReduction="20000"/>
          </a:bodyPr>
          <a:lstStyle/>
          <a:p>
            <a:r>
              <a:rPr lang="en-US" sz="4400" dirty="0"/>
              <a:t>2013 - </a:t>
            </a:r>
            <a:r>
              <a:rPr lang="en-US" sz="4400" dirty="0" smtClean="0"/>
              <a:t> ~30 </a:t>
            </a:r>
            <a:r>
              <a:rPr lang="en-US" sz="4400" dirty="0"/>
              <a:t>people </a:t>
            </a:r>
            <a:r>
              <a:rPr lang="en-US" sz="4400" dirty="0" smtClean="0"/>
              <a:t> (invited</a:t>
            </a:r>
            <a:r>
              <a:rPr lang="en-US" sz="4400" dirty="0"/>
              <a:t>) </a:t>
            </a:r>
            <a:r>
              <a:rPr lang="en-US" sz="4400" dirty="0" smtClean="0"/>
              <a:t>;  </a:t>
            </a:r>
            <a:r>
              <a:rPr lang="en-US" sz="4400" dirty="0"/>
              <a:t>3 workgroups </a:t>
            </a:r>
            <a:r>
              <a:rPr lang="en-US" sz="4400" dirty="0" smtClean="0"/>
              <a:t>created</a:t>
            </a:r>
            <a:r>
              <a:rPr lang="en-US" sz="4400" dirty="0"/>
              <a:t/>
            </a:r>
            <a:br>
              <a:rPr lang="en-US" sz="4400" dirty="0"/>
            </a:br>
            <a:endParaRPr lang="en-US" sz="4400" dirty="0"/>
          </a:p>
          <a:p>
            <a:r>
              <a:rPr lang="en-US" sz="4400" dirty="0"/>
              <a:t>2014 </a:t>
            </a:r>
            <a:r>
              <a:rPr lang="en-US" sz="4400" dirty="0" smtClean="0"/>
              <a:t>- ~60 people; continued  same </a:t>
            </a:r>
            <a:r>
              <a:rPr lang="en-US" sz="4400" dirty="0"/>
              <a:t>3 same workgroups  </a:t>
            </a:r>
            <a:br>
              <a:rPr lang="en-US" sz="4400" dirty="0"/>
            </a:br>
            <a:endParaRPr lang="en-US" sz="4400" dirty="0"/>
          </a:p>
          <a:p>
            <a:r>
              <a:rPr lang="en-US" sz="4400" dirty="0"/>
              <a:t>2015 - </a:t>
            </a:r>
            <a:r>
              <a:rPr lang="en-US" sz="4400" dirty="0" smtClean="0"/>
              <a:t>~110 people;  </a:t>
            </a:r>
            <a:r>
              <a:rPr lang="en-US" sz="4400" dirty="0"/>
              <a:t>10 workgroups - </a:t>
            </a:r>
            <a:r>
              <a:rPr lang="en-US" sz="4400" dirty="0" smtClean="0"/>
              <a:t>~ 100-200 members</a:t>
            </a:r>
          </a:p>
          <a:p>
            <a:pPr marL="0" indent="0">
              <a:buNone/>
            </a:pPr>
            <a:endParaRPr lang="en-US" sz="4400" dirty="0"/>
          </a:p>
          <a:p>
            <a:r>
              <a:rPr lang="en-US" sz="4400" dirty="0"/>
              <a:t>2016 - </a:t>
            </a:r>
            <a:r>
              <a:rPr lang="en-US" sz="4400" dirty="0" smtClean="0"/>
              <a:t>~170 people;  </a:t>
            </a:r>
            <a:r>
              <a:rPr lang="en-US" sz="4400" dirty="0"/>
              <a:t>12 </a:t>
            </a:r>
            <a:r>
              <a:rPr lang="en-US" sz="4400" dirty="0" smtClean="0"/>
              <a:t>workgroups - ~180 members</a:t>
            </a:r>
          </a:p>
          <a:p>
            <a:pPr marL="0" indent="0">
              <a:buNone/>
            </a:pPr>
            <a:endParaRPr lang="en-US" sz="4400" dirty="0"/>
          </a:p>
          <a:p>
            <a:r>
              <a:rPr lang="en-US" sz="4400" dirty="0"/>
              <a:t>2017 </a:t>
            </a:r>
            <a:r>
              <a:rPr lang="en-US" sz="4400" dirty="0" smtClean="0"/>
              <a:t>-~150 people;  </a:t>
            </a:r>
            <a:r>
              <a:rPr lang="en-US" sz="4400" dirty="0"/>
              <a:t>10 </a:t>
            </a:r>
            <a:r>
              <a:rPr lang="en-US" sz="4400" dirty="0" smtClean="0"/>
              <a:t>workgroups -  ~250 members</a:t>
            </a:r>
          </a:p>
          <a:p>
            <a:endParaRPr lang="en-US" sz="4400" dirty="0"/>
          </a:p>
          <a:p>
            <a:r>
              <a:rPr lang="en-US" sz="4400" dirty="0" smtClean="0"/>
              <a:t>2018 - ~150 people </a:t>
            </a:r>
            <a:r>
              <a:rPr lang="en-US" sz="4400" dirty="0"/>
              <a:t>- 10 workgroups </a:t>
            </a:r>
            <a:r>
              <a:rPr lang="en-US" sz="4400" dirty="0" smtClean="0"/>
              <a:t> -  ~350 members;  </a:t>
            </a:r>
            <a:r>
              <a:rPr lang="en-US" sz="4400" dirty="0"/>
              <a:t>some workgroups have 6 subgroups</a:t>
            </a:r>
          </a:p>
          <a:p>
            <a:pPr marL="0" indent="0">
              <a:buNone/>
            </a:pPr>
            <a:endParaRPr lang="en-US" dirty="0"/>
          </a:p>
        </p:txBody>
      </p:sp>
    </p:spTree>
    <p:extLst>
      <p:ext uri="{BB962C8B-B14F-4D97-AF65-F5344CB8AC3E}">
        <p14:creationId xmlns:p14="http://schemas.microsoft.com/office/powerpoint/2010/main" val="3853582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458200" cy="1143000"/>
          </a:xfrm>
        </p:spPr>
        <p:txBody>
          <a:bodyPr>
            <a:normAutofit fontScale="90000"/>
          </a:bodyPr>
          <a:lstStyle/>
          <a:p>
            <a:r>
              <a:rPr lang="en-US" sz="4000" b="1" dirty="0">
                <a:solidFill>
                  <a:srgbClr val="00B050"/>
                </a:solidFill>
              </a:rPr>
              <a:t>Lens into Nursing Big Data </a:t>
            </a:r>
            <a:r>
              <a:rPr lang="en-US" sz="4000" b="1" dirty="0" smtClean="0">
                <a:solidFill>
                  <a:srgbClr val="00B050"/>
                </a:solidFill>
              </a:rPr>
              <a:t>Participants</a:t>
            </a:r>
            <a:br>
              <a:rPr lang="en-US" sz="4000" b="1" dirty="0" smtClean="0">
                <a:solidFill>
                  <a:srgbClr val="00B050"/>
                </a:solidFill>
              </a:rPr>
            </a:br>
            <a:r>
              <a:rPr lang="en-US" sz="4000" b="1" i="1" dirty="0" smtClean="0">
                <a:solidFill>
                  <a:srgbClr val="00B050"/>
                </a:solidFill>
              </a:rPr>
              <a:t>leadership evolution for transformation</a:t>
            </a:r>
            <a:r>
              <a:rPr lang="en-US" dirty="0"/>
              <a:t/>
            </a:r>
            <a:br>
              <a:rPr lang="en-US" dirty="0"/>
            </a:br>
            <a:endParaRPr lang="en-US" dirty="0"/>
          </a:p>
        </p:txBody>
      </p:sp>
      <p:sp>
        <p:nvSpPr>
          <p:cNvPr id="5" name="Content Placeholder 4"/>
          <p:cNvSpPr>
            <a:spLocks noGrp="1"/>
          </p:cNvSpPr>
          <p:nvPr>
            <p:ph idx="1"/>
          </p:nvPr>
        </p:nvSpPr>
        <p:spPr/>
        <p:txBody>
          <a:bodyPr/>
          <a:lstStyle/>
          <a:p>
            <a:pPr marL="342900" lvl="1" indent="-342900">
              <a:buFont typeface="Arial" panose="020B0604020202020204" pitchFamily="34" charset="0"/>
              <a:buChar char="•"/>
            </a:pPr>
            <a:r>
              <a:rPr lang="en-US" sz="3200" b="1" dirty="0" smtClean="0"/>
              <a:t>Knowledge representation that  is  </a:t>
            </a:r>
            <a:r>
              <a:rPr lang="en-US" sz="3200" b="1" dirty="0" err="1" smtClean="0"/>
              <a:t>wholistic</a:t>
            </a:r>
            <a:endParaRPr lang="en-US" sz="3200" b="1" dirty="0" smtClean="0"/>
          </a:p>
          <a:p>
            <a:pPr marL="342900" lvl="1" indent="-342900">
              <a:buFont typeface="Arial" panose="020B0604020202020204" pitchFamily="34" charset="0"/>
              <a:buChar char="•"/>
            </a:pPr>
            <a:r>
              <a:rPr lang="en-US" sz="3200" b="1" dirty="0" smtClean="0"/>
              <a:t>Transcending </a:t>
            </a:r>
            <a:r>
              <a:rPr lang="en-US" sz="3200" b="1" dirty="0"/>
              <a:t>the “I”  to create “We</a:t>
            </a:r>
            <a:r>
              <a:rPr lang="en-US" sz="3200" b="1" dirty="0" smtClean="0"/>
              <a:t>”</a:t>
            </a:r>
          </a:p>
          <a:p>
            <a:r>
              <a:rPr lang="en-US" b="1" dirty="0" smtClean="0"/>
              <a:t>Tri-mission related to Health, Health Care</a:t>
            </a:r>
          </a:p>
          <a:p>
            <a:pPr lvl="1"/>
            <a:r>
              <a:rPr lang="en-US" sz="3200" b="1" dirty="0" smtClean="0"/>
              <a:t>Interdisciplinary/interprofessional</a:t>
            </a:r>
          </a:p>
          <a:p>
            <a:pPr lvl="1"/>
            <a:r>
              <a:rPr lang="en-US" sz="3200" b="1" dirty="0" smtClean="0"/>
              <a:t>Team</a:t>
            </a:r>
          </a:p>
          <a:p>
            <a:pPr lvl="1"/>
            <a:r>
              <a:rPr lang="en-US" sz="3200" b="1" dirty="0" smtClean="0"/>
              <a:t>Collaboration</a:t>
            </a:r>
          </a:p>
          <a:p>
            <a:pPr lvl="1"/>
            <a:r>
              <a:rPr lang="en-US" sz="3200" b="1" dirty="0" smtClean="0"/>
              <a:t>Transparency</a:t>
            </a:r>
          </a:p>
          <a:p>
            <a:pPr marL="457200" lvl="1" indent="0">
              <a:buNone/>
            </a:pPr>
            <a:endParaRPr lang="en-US" dirty="0"/>
          </a:p>
        </p:txBody>
      </p:sp>
    </p:spTree>
    <p:extLst>
      <p:ext uri="{BB962C8B-B14F-4D97-AF65-F5344CB8AC3E}">
        <p14:creationId xmlns:p14="http://schemas.microsoft.com/office/powerpoint/2010/main" val="317836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2017 Nursing Big Data Conference</a:t>
            </a:r>
            <a:br>
              <a:rPr lang="en-US" b="1" dirty="0" smtClean="0">
                <a:solidFill>
                  <a:srgbClr val="00B050"/>
                </a:solidFill>
              </a:rPr>
            </a:br>
            <a:r>
              <a:rPr lang="en-US" b="1" i="1" dirty="0" smtClean="0">
                <a:solidFill>
                  <a:srgbClr val="00B050"/>
                </a:solidFill>
              </a:rPr>
              <a:t>transformative  moment</a:t>
            </a:r>
            <a:endParaRPr lang="en-US" b="1" i="1" dirty="0">
              <a:solidFill>
                <a:srgbClr val="00B050"/>
              </a:solidFill>
            </a:endParaRPr>
          </a:p>
        </p:txBody>
      </p:sp>
      <p:sp>
        <p:nvSpPr>
          <p:cNvPr id="3" name="Content Placeholder 2"/>
          <p:cNvSpPr>
            <a:spLocks noGrp="1"/>
          </p:cNvSpPr>
          <p:nvPr>
            <p:ph idx="1"/>
          </p:nvPr>
        </p:nvSpPr>
        <p:spPr/>
        <p:txBody>
          <a:bodyPr>
            <a:normAutofit lnSpcReduction="10000"/>
          </a:bodyPr>
          <a:lstStyle/>
          <a:p>
            <a:r>
              <a:rPr lang="en-US" dirty="0" smtClean="0"/>
              <a:t>Call for Interprofessional engagement</a:t>
            </a:r>
          </a:p>
          <a:p>
            <a:pPr lvl="1"/>
            <a:r>
              <a:rPr lang="en-US" dirty="0" smtClean="0"/>
              <a:t>National Center for  Interprofessional Practice &amp; Education</a:t>
            </a:r>
          </a:p>
          <a:p>
            <a:r>
              <a:rPr lang="en-US" dirty="0" smtClean="0"/>
              <a:t>Call for  social media</a:t>
            </a:r>
          </a:p>
          <a:p>
            <a:pPr lvl="1"/>
            <a:r>
              <a:rPr lang="en-US" dirty="0" smtClean="0"/>
              <a:t>LinkedIn</a:t>
            </a:r>
          </a:p>
          <a:p>
            <a:pPr marL="457200" lvl="1" indent="0">
              <a:buNone/>
            </a:pPr>
            <a:endParaRPr lang="en-US" dirty="0" smtClean="0"/>
          </a:p>
          <a:p>
            <a:pPr marL="457200" lvl="1" indent="0">
              <a:buNone/>
            </a:pPr>
            <a:r>
              <a:rPr lang="en-US" dirty="0" smtClean="0"/>
              <a:t>Power of transparency &amp; sharing:</a:t>
            </a:r>
            <a:endParaRPr lang="en-US" dirty="0"/>
          </a:p>
          <a:p>
            <a:pPr marL="457200" lvl="1" indent="0">
              <a:buNone/>
            </a:pPr>
            <a:r>
              <a:rPr lang="en-US" dirty="0" err="1" smtClean="0"/>
              <a:t>eRepository</a:t>
            </a:r>
            <a:endParaRPr lang="en-US" dirty="0" smtClean="0"/>
          </a:p>
          <a:p>
            <a:pPr marL="457200" lvl="1" indent="0">
              <a:buNone/>
            </a:pPr>
            <a:r>
              <a:rPr lang="en-US" dirty="0" smtClean="0"/>
              <a:t>Nursing Big Data LI platform</a:t>
            </a:r>
            <a:endParaRPr lang="en-US" dirty="0"/>
          </a:p>
        </p:txBody>
      </p:sp>
    </p:spTree>
    <p:extLst>
      <p:ext uri="{BB962C8B-B14F-4D97-AF65-F5344CB8AC3E}">
        <p14:creationId xmlns:p14="http://schemas.microsoft.com/office/powerpoint/2010/main" val="1225135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62000"/>
            <a:ext cx="3703638"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33475" cy="17033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26313"/>
            <a:ext cx="131959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123950" algn="l"/>
              </a:tabLst>
              <a:defRPr>
                <a:solidFill>
                  <a:schemeClr val="tx1"/>
                </a:solidFill>
                <a:latin typeface="Arial" pitchFamily="34" charset="0"/>
                <a:cs typeface="Arial" pitchFamily="34" charset="0"/>
              </a:defRPr>
            </a:lvl1pPr>
            <a:lvl2pPr fontAlgn="base">
              <a:spcBef>
                <a:spcPct val="0"/>
              </a:spcBef>
              <a:spcAft>
                <a:spcPct val="0"/>
              </a:spcAft>
              <a:tabLst>
                <a:tab pos="1123950" algn="l"/>
              </a:tabLst>
              <a:defRPr>
                <a:solidFill>
                  <a:schemeClr val="tx1"/>
                </a:solidFill>
                <a:latin typeface="Arial" pitchFamily="34" charset="0"/>
                <a:cs typeface="Arial" pitchFamily="34" charset="0"/>
              </a:defRPr>
            </a:lvl2pPr>
            <a:lvl3pPr fontAlgn="base">
              <a:spcBef>
                <a:spcPct val="0"/>
              </a:spcBef>
              <a:spcAft>
                <a:spcPct val="0"/>
              </a:spcAft>
              <a:tabLst>
                <a:tab pos="1123950" algn="l"/>
              </a:tabLst>
              <a:defRPr>
                <a:solidFill>
                  <a:schemeClr val="tx1"/>
                </a:solidFill>
                <a:latin typeface="Arial" pitchFamily="34" charset="0"/>
                <a:cs typeface="Arial" pitchFamily="34" charset="0"/>
              </a:defRPr>
            </a:lvl3pPr>
            <a:lvl4pPr fontAlgn="base">
              <a:spcBef>
                <a:spcPct val="0"/>
              </a:spcBef>
              <a:spcAft>
                <a:spcPct val="0"/>
              </a:spcAft>
              <a:tabLst>
                <a:tab pos="1123950" algn="l"/>
              </a:tabLst>
              <a:defRPr>
                <a:solidFill>
                  <a:schemeClr val="tx1"/>
                </a:solidFill>
                <a:latin typeface="Arial" pitchFamily="34" charset="0"/>
                <a:cs typeface="Arial" pitchFamily="34" charset="0"/>
              </a:defRPr>
            </a:lvl4pPr>
            <a:lvl5pPr fontAlgn="base">
              <a:spcBef>
                <a:spcPct val="0"/>
              </a:spcBef>
              <a:spcAft>
                <a:spcPct val="0"/>
              </a:spcAft>
              <a:tabLst>
                <a:tab pos="1123950" algn="l"/>
              </a:tabLst>
              <a:defRPr>
                <a:solidFill>
                  <a:schemeClr val="tx1"/>
                </a:solidFill>
                <a:latin typeface="Arial" pitchFamily="34" charset="0"/>
                <a:cs typeface="Arial" pitchFamily="34" charset="0"/>
              </a:defRPr>
            </a:lvl5pPr>
            <a:lvl6pPr fontAlgn="base">
              <a:spcBef>
                <a:spcPct val="0"/>
              </a:spcBef>
              <a:spcAft>
                <a:spcPct val="0"/>
              </a:spcAft>
              <a:tabLst>
                <a:tab pos="1123950" algn="l"/>
              </a:tabLst>
              <a:defRPr>
                <a:solidFill>
                  <a:schemeClr val="tx1"/>
                </a:solidFill>
                <a:latin typeface="Arial" pitchFamily="34" charset="0"/>
                <a:cs typeface="Arial" pitchFamily="34" charset="0"/>
              </a:defRPr>
            </a:lvl6pPr>
            <a:lvl7pPr fontAlgn="base">
              <a:spcBef>
                <a:spcPct val="0"/>
              </a:spcBef>
              <a:spcAft>
                <a:spcPct val="0"/>
              </a:spcAft>
              <a:tabLst>
                <a:tab pos="1123950" algn="l"/>
              </a:tabLst>
              <a:defRPr>
                <a:solidFill>
                  <a:schemeClr val="tx1"/>
                </a:solidFill>
                <a:latin typeface="Arial" pitchFamily="34" charset="0"/>
                <a:cs typeface="Arial" pitchFamily="34" charset="0"/>
              </a:defRPr>
            </a:lvl7pPr>
            <a:lvl8pPr fontAlgn="base">
              <a:spcBef>
                <a:spcPct val="0"/>
              </a:spcBef>
              <a:spcAft>
                <a:spcPct val="0"/>
              </a:spcAft>
              <a:tabLst>
                <a:tab pos="1123950" algn="l"/>
              </a:tabLst>
              <a:defRPr>
                <a:solidFill>
                  <a:schemeClr val="tx1"/>
                </a:solidFill>
                <a:latin typeface="Arial" pitchFamily="34" charset="0"/>
                <a:cs typeface="Arial" pitchFamily="34" charset="0"/>
              </a:defRPr>
            </a:lvl8pPr>
            <a:lvl9pPr fontAlgn="base">
              <a:spcBef>
                <a:spcPct val="0"/>
              </a:spcBef>
              <a:spcAft>
                <a:spcPct val="0"/>
              </a:spcAft>
              <a:tabLst>
                <a:tab pos="11239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23950" algn="l"/>
              </a:tabLst>
            </a:pP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3950" algn="l"/>
              </a:tabLst>
            </a:pP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3950"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914400" y="419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123950" algn="l"/>
              </a:tabLst>
              <a:defRPr>
                <a:solidFill>
                  <a:schemeClr val="tx1"/>
                </a:solidFill>
                <a:latin typeface="Arial" pitchFamily="34" charset="0"/>
                <a:cs typeface="Arial" pitchFamily="34" charset="0"/>
              </a:defRPr>
            </a:lvl1pPr>
            <a:lvl2pPr fontAlgn="base">
              <a:spcBef>
                <a:spcPct val="0"/>
              </a:spcBef>
              <a:spcAft>
                <a:spcPct val="0"/>
              </a:spcAft>
              <a:tabLst>
                <a:tab pos="1123950" algn="l"/>
              </a:tabLst>
              <a:defRPr>
                <a:solidFill>
                  <a:schemeClr val="tx1"/>
                </a:solidFill>
                <a:latin typeface="Arial" pitchFamily="34" charset="0"/>
                <a:cs typeface="Arial" pitchFamily="34" charset="0"/>
              </a:defRPr>
            </a:lvl2pPr>
            <a:lvl3pPr fontAlgn="base">
              <a:spcBef>
                <a:spcPct val="0"/>
              </a:spcBef>
              <a:spcAft>
                <a:spcPct val="0"/>
              </a:spcAft>
              <a:tabLst>
                <a:tab pos="1123950" algn="l"/>
              </a:tabLst>
              <a:defRPr>
                <a:solidFill>
                  <a:schemeClr val="tx1"/>
                </a:solidFill>
                <a:latin typeface="Arial" pitchFamily="34" charset="0"/>
                <a:cs typeface="Arial" pitchFamily="34" charset="0"/>
              </a:defRPr>
            </a:lvl3pPr>
            <a:lvl4pPr fontAlgn="base">
              <a:spcBef>
                <a:spcPct val="0"/>
              </a:spcBef>
              <a:spcAft>
                <a:spcPct val="0"/>
              </a:spcAft>
              <a:tabLst>
                <a:tab pos="1123950" algn="l"/>
              </a:tabLst>
              <a:defRPr>
                <a:solidFill>
                  <a:schemeClr val="tx1"/>
                </a:solidFill>
                <a:latin typeface="Arial" pitchFamily="34" charset="0"/>
                <a:cs typeface="Arial" pitchFamily="34" charset="0"/>
              </a:defRPr>
            </a:lvl4pPr>
            <a:lvl5pPr fontAlgn="base">
              <a:spcBef>
                <a:spcPct val="0"/>
              </a:spcBef>
              <a:spcAft>
                <a:spcPct val="0"/>
              </a:spcAft>
              <a:tabLst>
                <a:tab pos="1123950" algn="l"/>
              </a:tabLst>
              <a:defRPr>
                <a:solidFill>
                  <a:schemeClr val="tx1"/>
                </a:solidFill>
                <a:latin typeface="Arial" pitchFamily="34" charset="0"/>
                <a:cs typeface="Arial" pitchFamily="34" charset="0"/>
              </a:defRPr>
            </a:lvl5pPr>
            <a:lvl6pPr fontAlgn="base">
              <a:spcBef>
                <a:spcPct val="0"/>
              </a:spcBef>
              <a:spcAft>
                <a:spcPct val="0"/>
              </a:spcAft>
              <a:tabLst>
                <a:tab pos="1123950" algn="l"/>
              </a:tabLst>
              <a:defRPr>
                <a:solidFill>
                  <a:schemeClr val="tx1"/>
                </a:solidFill>
                <a:latin typeface="Arial" pitchFamily="34" charset="0"/>
                <a:cs typeface="Arial" pitchFamily="34" charset="0"/>
              </a:defRPr>
            </a:lvl6pPr>
            <a:lvl7pPr fontAlgn="base">
              <a:spcBef>
                <a:spcPct val="0"/>
              </a:spcBef>
              <a:spcAft>
                <a:spcPct val="0"/>
              </a:spcAft>
              <a:tabLst>
                <a:tab pos="1123950" algn="l"/>
              </a:tabLst>
              <a:defRPr>
                <a:solidFill>
                  <a:schemeClr val="tx1"/>
                </a:solidFill>
                <a:latin typeface="Arial" pitchFamily="34" charset="0"/>
                <a:cs typeface="Arial" pitchFamily="34" charset="0"/>
              </a:defRPr>
            </a:lvl7pPr>
            <a:lvl8pPr fontAlgn="base">
              <a:spcBef>
                <a:spcPct val="0"/>
              </a:spcBef>
              <a:spcAft>
                <a:spcPct val="0"/>
              </a:spcAft>
              <a:tabLst>
                <a:tab pos="1123950" algn="l"/>
              </a:tabLst>
              <a:defRPr>
                <a:solidFill>
                  <a:schemeClr val="tx1"/>
                </a:solidFill>
                <a:latin typeface="Arial" pitchFamily="34" charset="0"/>
                <a:cs typeface="Arial" pitchFamily="34" charset="0"/>
              </a:defRPr>
            </a:lvl8pPr>
            <a:lvl9pPr fontAlgn="base">
              <a:spcBef>
                <a:spcPct val="0"/>
              </a:spcBef>
              <a:spcAft>
                <a:spcPct val="0"/>
              </a:spcAft>
              <a:tabLst>
                <a:tab pos="11239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23950" algn="l"/>
              </a:tabLst>
            </a:pP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Thank you,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3950" algn="l"/>
              </a:tabLst>
            </a:pP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Anne</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3950" algn="l"/>
              </a:tabLst>
            </a:pP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www.linkedin.com/in/annepryor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34815" y="2438400"/>
            <a:ext cx="4572000" cy="1323439"/>
          </a:xfrm>
          <a:prstGeom prst="rect">
            <a:avLst/>
          </a:prstGeom>
        </p:spPr>
        <p:txBody>
          <a:bodyPr>
            <a:spAutoFit/>
          </a:bodyPr>
          <a:lstStyle/>
          <a:p>
            <a:pPr lvl="0" eaLnBrk="0" fontAlgn="base" hangingPunct="0">
              <a:spcBef>
                <a:spcPct val="0"/>
              </a:spcBef>
              <a:spcAft>
                <a:spcPct val="0"/>
              </a:spcAft>
              <a:tabLst>
                <a:tab pos="1123950" algn="l"/>
              </a:tabLst>
            </a:pPr>
            <a:r>
              <a:rPr lang="en-US" altLang="en-US" sz="1200" dirty="0">
                <a:latin typeface="Arial" pitchFamily="34" charset="0"/>
                <a:ea typeface="Calibri" pitchFamily="34" charset="0"/>
                <a:cs typeface="Arial" pitchFamily="34" charset="0"/>
              </a:rPr>
              <a:t>Prior to the June 14 LinkedIn Session could all participants please</a:t>
            </a:r>
            <a:r>
              <a:rPr lang="en-US" altLang="en-US" sz="1200" dirty="0" smtClean="0">
                <a:latin typeface="Arial" pitchFamily="34" charset="0"/>
                <a:ea typeface="Calibri" pitchFamily="34" charset="0"/>
                <a:cs typeface="Arial" pitchFamily="34" charset="0"/>
              </a:rPr>
              <a:t>:</a:t>
            </a:r>
          </a:p>
          <a:p>
            <a:pPr lvl="0" eaLnBrk="0" fontAlgn="base" hangingPunct="0">
              <a:spcBef>
                <a:spcPct val="0"/>
              </a:spcBef>
              <a:spcAft>
                <a:spcPct val="0"/>
              </a:spcAft>
              <a:tabLst>
                <a:tab pos="1123950" algn="l"/>
              </a:tabLst>
            </a:pPr>
            <a:endParaRPr lang="en-US" altLang="en-US" sz="800" dirty="0">
              <a:latin typeface="Arial" pitchFamily="34" charset="0"/>
              <a:cs typeface="Arial" pitchFamily="34" charset="0"/>
            </a:endParaRPr>
          </a:p>
          <a:p>
            <a:pPr lvl="0" eaLnBrk="0" fontAlgn="base" hangingPunct="0">
              <a:spcBef>
                <a:spcPct val="0"/>
              </a:spcBef>
              <a:spcAft>
                <a:spcPct val="0"/>
              </a:spcAft>
              <a:buFontTx/>
              <a:buChar char="•"/>
              <a:tabLst>
                <a:tab pos="1123950" algn="l"/>
              </a:tabLst>
            </a:pPr>
            <a:r>
              <a:rPr lang="en-US" altLang="en-US" sz="1200" dirty="0">
                <a:latin typeface="Arial" pitchFamily="34" charset="0"/>
                <a:ea typeface="Calibri" pitchFamily="34" charset="0"/>
                <a:cs typeface="Arial" pitchFamily="34" charset="0"/>
              </a:rPr>
              <a:t>Download the LinkedIn app on their phones</a:t>
            </a:r>
            <a:endParaRPr lang="en-US" altLang="en-US" sz="800" dirty="0">
              <a:latin typeface="Arial" pitchFamily="34" charset="0"/>
              <a:cs typeface="Arial" pitchFamily="34" charset="0"/>
            </a:endParaRPr>
          </a:p>
          <a:p>
            <a:pPr lvl="0" eaLnBrk="0" fontAlgn="base" hangingPunct="0">
              <a:spcBef>
                <a:spcPct val="0"/>
              </a:spcBef>
              <a:spcAft>
                <a:spcPct val="0"/>
              </a:spcAft>
              <a:buFontTx/>
              <a:buChar char="•"/>
              <a:tabLst>
                <a:tab pos="1123950" algn="l"/>
              </a:tabLst>
            </a:pPr>
            <a:r>
              <a:rPr lang="en-US" altLang="en-US" sz="1200" dirty="0">
                <a:latin typeface="Arial" pitchFamily="34" charset="0"/>
                <a:ea typeface="Calibri" pitchFamily="34" charset="0"/>
                <a:cs typeface="Arial" pitchFamily="34" charset="0"/>
              </a:rPr>
              <a:t>Set up a LinkedIn Account:</a:t>
            </a:r>
            <a:endParaRPr lang="en-US" altLang="en-US" sz="800" dirty="0">
              <a:latin typeface="Arial" pitchFamily="34" charset="0"/>
              <a:cs typeface="Arial" pitchFamily="34" charset="0"/>
            </a:endParaRPr>
          </a:p>
          <a:p>
            <a:pPr lvl="1" eaLnBrk="0" fontAlgn="base" hangingPunct="0">
              <a:spcBef>
                <a:spcPct val="0"/>
              </a:spcBef>
              <a:spcAft>
                <a:spcPct val="0"/>
              </a:spcAft>
              <a:buFontTx/>
              <a:buAutoNum type="arabicParenR"/>
              <a:tabLst>
                <a:tab pos="1123950" algn="l"/>
              </a:tabLst>
            </a:pPr>
            <a:r>
              <a:rPr lang="en-US" altLang="en-US" sz="1200" dirty="0">
                <a:latin typeface="Arial" pitchFamily="34" charset="0"/>
                <a:ea typeface="Calibri" pitchFamily="34" charset="0"/>
                <a:cs typeface="Arial" pitchFamily="34" charset="0"/>
              </a:rPr>
              <a:t>Type in </a:t>
            </a:r>
            <a:r>
              <a:rPr lang="en-US" altLang="en-US" sz="1200" dirty="0">
                <a:latin typeface="Arial" pitchFamily="34" charset="0"/>
                <a:ea typeface="Calibri" pitchFamily="34" charset="0"/>
                <a:cs typeface="Arial" pitchFamily="34" charset="0"/>
                <a:hlinkClick r:id="rId4"/>
              </a:rPr>
              <a:t>www.linkedin.com</a:t>
            </a:r>
            <a:endParaRPr lang="en-US" altLang="en-US" sz="800" dirty="0">
              <a:latin typeface="Arial" pitchFamily="34" charset="0"/>
              <a:cs typeface="Arial" pitchFamily="34" charset="0"/>
            </a:endParaRPr>
          </a:p>
          <a:p>
            <a:pPr lvl="1" eaLnBrk="0" fontAlgn="base" hangingPunct="0">
              <a:spcBef>
                <a:spcPct val="0"/>
              </a:spcBef>
              <a:spcAft>
                <a:spcPct val="0"/>
              </a:spcAft>
              <a:buFontTx/>
              <a:buAutoNum type="arabicParenR"/>
              <a:tabLst>
                <a:tab pos="1123950" algn="l"/>
              </a:tabLst>
            </a:pPr>
            <a:r>
              <a:rPr lang="en-US" altLang="en-US" sz="1200" dirty="0">
                <a:latin typeface="Arial" pitchFamily="34" charset="0"/>
                <a:ea typeface="Calibri" pitchFamily="34" charset="0"/>
                <a:cs typeface="Arial" pitchFamily="34" charset="0"/>
              </a:rPr>
              <a:t>Complete the information on the website</a:t>
            </a:r>
            <a:endParaRPr lang="en-US" altLang="en-US" sz="800" dirty="0">
              <a:latin typeface="Arial" pitchFamily="34" charset="0"/>
              <a:cs typeface="Arial" pitchFamily="34" charset="0"/>
            </a:endParaRPr>
          </a:p>
        </p:txBody>
      </p:sp>
    </p:spTree>
    <p:extLst>
      <p:ext uri="{BB962C8B-B14F-4D97-AF65-F5344CB8AC3E}">
        <p14:creationId xmlns:p14="http://schemas.microsoft.com/office/powerpoint/2010/main" val="2389296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Minnesota Nursing Informatics Leadership </a:t>
            </a:r>
            <a:r>
              <a:rPr lang="en-US" dirty="0" smtClean="0"/>
              <a:t>Inventory (MNILI)</a:t>
            </a:r>
            <a:endParaRPr lang="en-US" dirty="0"/>
          </a:p>
        </p:txBody>
      </p:sp>
      <p:sp>
        <p:nvSpPr>
          <p:cNvPr id="3" name="Content Placeholder 2"/>
          <p:cNvSpPr>
            <a:spLocks noGrp="1"/>
          </p:cNvSpPr>
          <p:nvPr>
            <p:ph idx="1"/>
          </p:nvPr>
        </p:nvSpPr>
        <p:spPr/>
        <p:txBody>
          <a:bodyPr/>
          <a:lstStyle/>
          <a:p>
            <a:r>
              <a:rPr lang="en-US" dirty="0" smtClean="0">
                <a:hlinkClick r:id="rId2"/>
              </a:rPr>
              <a:t>https://www.surveymonkey.com/r/MNILI</a:t>
            </a:r>
            <a:endParaRPr lang="en-US" dirty="0" smtClean="0"/>
          </a:p>
          <a:p>
            <a:endParaRPr lang="en-US" dirty="0"/>
          </a:p>
          <a:p>
            <a:r>
              <a:rPr lang="en-US" dirty="0" smtClean="0"/>
              <a:t>Your participation will help define the science of nursing informatics leadership </a:t>
            </a:r>
          </a:p>
          <a:p>
            <a:r>
              <a:rPr lang="en-US" dirty="0" smtClean="0"/>
              <a:t>MNILI will be available in the public domain for use in education and research</a:t>
            </a:r>
          </a:p>
          <a:p>
            <a:r>
              <a:rPr lang="en-US" dirty="0" smtClean="0"/>
              <a:t>Thank you!</a:t>
            </a:r>
            <a:endParaRPr lang="en-US" dirty="0"/>
          </a:p>
        </p:txBody>
      </p:sp>
    </p:spTree>
    <p:extLst>
      <p:ext uri="{BB962C8B-B14F-4D97-AF65-F5344CB8AC3E}">
        <p14:creationId xmlns:p14="http://schemas.microsoft.com/office/powerpoint/2010/main" val="3232670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ANA/ONC Survey</a:t>
            </a:r>
            <a:endParaRPr lang="en-US"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You will receive an email of invitation</a:t>
            </a:r>
          </a:p>
          <a:p>
            <a:r>
              <a:rPr lang="en-US" dirty="0" smtClean="0"/>
              <a:t>Your participation is an individual  choice</a:t>
            </a:r>
          </a:p>
          <a:p>
            <a:r>
              <a:rPr lang="en-US" dirty="0" smtClean="0"/>
              <a:t>Thank you!</a:t>
            </a:r>
          </a:p>
          <a:p>
            <a:endParaRPr lang="en-US" dirty="0"/>
          </a:p>
          <a:p>
            <a:pPr marL="0" indent="0">
              <a:buNone/>
            </a:pPr>
            <a:endParaRPr lang="en-US" dirty="0" smtClean="0"/>
          </a:p>
          <a:p>
            <a:pPr marL="0" indent="0">
              <a:buNone/>
            </a:pPr>
            <a:r>
              <a:rPr lang="en-US" dirty="0" smtClean="0"/>
              <a:t>Revised </a:t>
            </a:r>
            <a:r>
              <a:rPr lang="en-US" dirty="0"/>
              <a:t>ANA Position Statement, </a:t>
            </a:r>
            <a:r>
              <a:rPr lang="en-US" i="1" dirty="0">
                <a:hlinkClick r:id="rId2"/>
              </a:rPr>
              <a:t>Inclusion of Recognized Terminologies Supporting Nursing Practice within Electronic Health Records and Other Health Information Technology Solutions</a:t>
            </a:r>
            <a:r>
              <a:rPr lang="en-US" dirty="0"/>
              <a:t>, that was reaffirmed/approved by the Board of Directors on April 19, 2018.</a:t>
            </a:r>
          </a:p>
        </p:txBody>
      </p:sp>
    </p:spTree>
    <p:extLst>
      <p:ext uri="{BB962C8B-B14F-4D97-AF65-F5344CB8AC3E}">
        <p14:creationId xmlns:p14="http://schemas.microsoft.com/office/powerpoint/2010/main" val="2004586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723"/>
            <a:ext cx="6248400" cy="7478970"/>
          </a:xfrm>
          <a:prstGeom prst="rect">
            <a:avLst/>
          </a:prstGeom>
        </p:spPr>
        <p:txBody>
          <a:bodyPr wrap="square">
            <a:spAutoFit/>
          </a:bodyPr>
          <a:lstStyle/>
          <a:p>
            <a:pPr algn="ctr"/>
            <a:r>
              <a:rPr lang="en-US" sz="3600" b="1" dirty="0" smtClean="0"/>
              <a:t>Could it be that your work empowers:</a:t>
            </a:r>
          </a:p>
          <a:p>
            <a:r>
              <a:rPr lang="en-US" sz="2400" b="1" dirty="0" smtClean="0"/>
              <a:t>Knowledge representation and  standards that  represent East/West integration?</a:t>
            </a:r>
          </a:p>
          <a:p>
            <a:endParaRPr lang="en-US" sz="2400" b="1" dirty="0" smtClean="0"/>
          </a:p>
          <a:p>
            <a:r>
              <a:rPr lang="en-US" sz="2400" b="1" dirty="0" smtClean="0"/>
              <a:t>Partnership and team that  integrates mind-heart?</a:t>
            </a:r>
          </a:p>
          <a:p>
            <a:endParaRPr lang="en-US" sz="2400" b="1" dirty="0"/>
          </a:p>
          <a:p>
            <a:r>
              <a:rPr lang="en-US" sz="2400" b="1" dirty="0" smtClean="0"/>
              <a:t>Policy that is transformative?</a:t>
            </a:r>
          </a:p>
          <a:p>
            <a:endParaRPr lang="en-US" sz="2400" b="1" dirty="0"/>
          </a:p>
          <a:p>
            <a:r>
              <a:rPr lang="en-US" sz="2400" b="1" dirty="0" smtClean="0"/>
              <a:t>Care that is person-centric?</a:t>
            </a:r>
          </a:p>
          <a:p>
            <a:endParaRPr lang="en-US" sz="2400" b="1" dirty="0"/>
          </a:p>
          <a:p>
            <a:r>
              <a:rPr lang="en-US" sz="2400" b="1" dirty="0" smtClean="0"/>
              <a:t>Realizing the Quadruple aim?</a:t>
            </a:r>
          </a:p>
          <a:p>
            <a:endParaRPr lang="en-US" sz="2400" b="1" dirty="0"/>
          </a:p>
          <a:p>
            <a:r>
              <a:rPr lang="en-US" sz="2400" b="1" dirty="0"/>
              <a:t>Us to  initiate that  next  phase of  knowing  - that of intuition?</a:t>
            </a:r>
          </a:p>
          <a:p>
            <a:endParaRPr lang="en-US" sz="2400" b="1" dirty="0" smtClean="0"/>
          </a:p>
          <a:p>
            <a:endParaRPr lang="en-US" sz="2400" b="1" dirty="0" smtClean="0"/>
          </a:p>
          <a:p>
            <a:r>
              <a:rPr lang="en-US" sz="2400" b="1" dirty="0" smtClean="0"/>
              <a:t> </a:t>
            </a:r>
            <a:endParaRPr lang="en-US" sz="2400" dirty="0"/>
          </a:p>
        </p:txBody>
      </p:sp>
      <p:pic>
        <p:nvPicPr>
          <p:cNvPr id="3" name="Content Placeholder 4" descr="fractal art 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858000" y="228600"/>
            <a:ext cx="2085707" cy="3200400"/>
          </a:xfrm>
          <a:prstGeom prst="rect">
            <a:avLst/>
          </a:prstGeom>
          <a:noFill/>
          <a:ln>
            <a:solidFill>
              <a:schemeClr val="accent2"/>
            </a:solidFill>
            <a:miter lim="800000"/>
            <a:headEnd/>
            <a:tailEnd/>
          </a:ln>
        </p:spPr>
      </p:pic>
    </p:spTree>
    <p:extLst>
      <p:ext uri="{BB962C8B-B14F-4D97-AF65-F5344CB8AC3E}">
        <p14:creationId xmlns:p14="http://schemas.microsoft.com/office/powerpoint/2010/main" val="162836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8065110" cy="804333"/>
          </a:xfrm>
        </p:spPr>
        <p:txBody>
          <a:bodyPr>
            <a:noAutofit/>
          </a:bodyPr>
          <a:lstStyle/>
          <a:p>
            <a:r>
              <a:rPr lang="en-US" dirty="0"/>
              <a:t>Nurses Call to Action</a:t>
            </a:r>
            <a:endParaRPr lang="en-US" dirty="0">
              <a:latin typeface="Verdana" pitchFamily="34" charset="0"/>
              <a:ea typeface="Verdana" pitchFamily="34" charset="0"/>
              <a:cs typeface="Verdana" pitchFamily="34" charset="0"/>
            </a:endParaRPr>
          </a:p>
        </p:txBody>
      </p:sp>
      <p:sp>
        <p:nvSpPr>
          <p:cNvPr id="5" name="Content Placeholder 4"/>
          <p:cNvSpPr>
            <a:spLocks noGrp="1"/>
          </p:cNvSpPr>
          <p:nvPr>
            <p:ph idx="1"/>
          </p:nvPr>
        </p:nvSpPr>
        <p:spPr>
          <a:xfrm>
            <a:off x="533400" y="1386740"/>
            <a:ext cx="5796148" cy="4556860"/>
          </a:xfrm>
        </p:spPr>
        <p:txBody>
          <a:bodyPr>
            <a:noAutofit/>
          </a:bodyPr>
          <a:lstStyle/>
          <a:p>
            <a:pPr marL="114300" indent="0">
              <a:buNone/>
            </a:pPr>
            <a:r>
              <a:rPr lang="en-US" sz="2800" dirty="0" smtClean="0"/>
              <a:t>Nursing </a:t>
            </a:r>
            <a:r>
              <a:rPr lang="en-US" sz="2800" dirty="0"/>
              <a:t>information is not captured in ways that make it sharable and comparable – essential for “big data” </a:t>
            </a:r>
            <a:r>
              <a:rPr lang="en-US" sz="2800" dirty="0" smtClean="0"/>
              <a:t>for quality improvement and research to improve patient </a:t>
            </a:r>
            <a:r>
              <a:rPr lang="en-US" sz="2800" dirty="0"/>
              <a:t>safety outcomes</a:t>
            </a:r>
          </a:p>
          <a:p>
            <a:pPr marL="114300" indent="0">
              <a:buNone/>
            </a:pPr>
            <a:endParaRPr lang="en-US" sz="2800" dirty="0" smtClean="0"/>
          </a:p>
          <a:p>
            <a:pPr marL="114300" indent="0">
              <a:buNone/>
            </a:pPr>
            <a:r>
              <a:rPr lang="en-US" sz="2800" dirty="0" smtClean="0"/>
              <a:t>Nursing has a long history of informatics development; however  implementation lags</a:t>
            </a:r>
          </a:p>
        </p:txBody>
      </p:sp>
      <p:pic>
        <p:nvPicPr>
          <p:cNvPr id="6" name="Picture 2" descr="C:\Users\jsensmeier\AppData\Local\Microsoft\Windows\Temporary Internet Files\Content.IE5\JXJYWH6U\MC9003564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611923"/>
            <a:ext cx="2084397"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24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723"/>
            <a:ext cx="6248400" cy="6370975"/>
          </a:xfrm>
          <a:prstGeom prst="rect">
            <a:avLst/>
          </a:prstGeom>
        </p:spPr>
        <p:txBody>
          <a:bodyPr wrap="square">
            <a:spAutoFit/>
          </a:bodyPr>
          <a:lstStyle/>
          <a:p>
            <a:pPr algn="ctr"/>
            <a:r>
              <a:rPr lang="en-US" sz="3600" b="1" dirty="0" smtClean="0"/>
              <a:t>Could it be that your work empowers:</a:t>
            </a:r>
          </a:p>
          <a:p>
            <a:endParaRPr lang="en-US" sz="2400" b="1" dirty="0" smtClean="0"/>
          </a:p>
          <a:p>
            <a:r>
              <a:rPr lang="en-US" sz="2400" b="1" dirty="0" smtClean="0"/>
              <a:t>Us to  boldly  impact  community through social media, leveraging individual to group engagement? </a:t>
            </a:r>
          </a:p>
          <a:p>
            <a:endParaRPr lang="en-US" sz="2400" b="1" dirty="0"/>
          </a:p>
          <a:p>
            <a:r>
              <a:rPr lang="en-US" sz="2400" b="1" dirty="0" smtClean="0"/>
              <a:t>Us to welcome our  impact </a:t>
            </a:r>
          </a:p>
          <a:p>
            <a:r>
              <a:rPr lang="en-US" sz="2400" b="1" dirty="0"/>
              <a:t>o</a:t>
            </a:r>
            <a:r>
              <a:rPr lang="en-US" sz="2400" b="1" dirty="0" smtClean="0"/>
              <a:t>n planetary health?</a:t>
            </a:r>
          </a:p>
          <a:p>
            <a:endParaRPr lang="en-US" sz="2400" b="1" dirty="0"/>
          </a:p>
          <a:p>
            <a:r>
              <a:rPr lang="en-US" sz="2400" b="1" dirty="0" smtClean="0"/>
              <a:t>Convergence of our work, growth in our science, linkage of academic-service technology, and transformative health policy that reinvigorate our purpose for being nurses, nursing, and most significantly our person-centered and population care?  </a:t>
            </a:r>
            <a:endParaRPr lang="en-US" sz="2400" dirty="0"/>
          </a:p>
        </p:txBody>
      </p:sp>
      <p:pic>
        <p:nvPicPr>
          <p:cNvPr id="3" name="Content Placeholder 4" descr="fractal art 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858000" y="228600"/>
            <a:ext cx="2085707" cy="3200400"/>
          </a:xfrm>
          <a:prstGeom prst="rect">
            <a:avLst/>
          </a:prstGeom>
          <a:noFill/>
          <a:ln>
            <a:solidFill>
              <a:schemeClr val="accent2"/>
            </a:solidFill>
            <a:miter lim="800000"/>
            <a:headEnd/>
            <a:tailEnd/>
          </a:ln>
        </p:spPr>
      </p:pic>
    </p:spTree>
    <p:extLst>
      <p:ext uri="{BB962C8B-B14F-4D97-AF65-F5344CB8AC3E}">
        <p14:creationId xmlns:p14="http://schemas.microsoft.com/office/powerpoint/2010/main" val="165936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2686050"/>
          </a:xfrm>
        </p:spPr>
        <p:txBody>
          <a:bodyPr>
            <a:normAutofit fontScale="90000"/>
          </a:bodyPr>
          <a:lstStyle/>
          <a:p>
            <a:r>
              <a:rPr lang="en-US" b="1" dirty="0"/>
              <a:t>Nursing Knowledge Big Data Science Initiative: </a:t>
            </a:r>
            <a:r>
              <a:rPr lang="en-US" b="1" dirty="0" smtClean="0"/>
              <a:t/>
            </a:r>
            <a:br>
              <a:rPr lang="en-US" b="1" dirty="0" smtClean="0"/>
            </a:br>
            <a:r>
              <a:rPr lang="en-US" b="1" dirty="0"/>
              <a:t/>
            </a:r>
            <a:br>
              <a:rPr lang="en-US" b="1" dirty="0"/>
            </a:br>
            <a:r>
              <a:rPr lang="en-US" b="1" dirty="0" smtClean="0">
                <a:solidFill>
                  <a:srgbClr val="0070C0"/>
                </a:solidFill>
              </a:rPr>
              <a:t>Where </a:t>
            </a:r>
            <a:r>
              <a:rPr lang="en-US" b="1" dirty="0">
                <a:solidFill>
                  <a:srgbClr val="0070C0"/>
                </a:solidFill>
              </a:rPr>
              <a:t>have we </a:t>
            </a:r>
            <a:r>
              <a:rPr lang="en-US" b="1" dirty="0" smtClean="0">
                <a:solidFill>
                  <a:srgbClr val="0070C0"/>
                </a:solidFill>
              </a:rPr>
              <a:t>been?</a:t>
            </a:r>
            <a:r>
              <a:rPr lang="en-US" b="1" dirty="0" smtClean="0"/>
              <a:t/>
            </a:r>
            <a:br>
              <a:rPr lang="en-US" b="1" dirty="0" smtClean="0"/>
            </a:br>
            <a:r>
              <a:rPr lang="en-US" b="1" dirty="0" smtClean="0">
                <a:solidFill>
                  <a:srgbClr val="00B050"/>
                </a:solidFill>
              </a:rPr>
              <a:t>Where </a:t>
            </a:r>
            <a:r>
              <a:rPr lang="en-US" b="1" dirty="0">
                <a:solidFill>
                  <a:srgbClr val="00B050"/>
                </a:solidFill>
              </a:rPr>
              <a:t>are we going? </a:t>
            </a:r>
            <a:r>
              <a:rPr lang="en-US" dirty="0"/>
              <a:t/>
            </a:r>
            <a:br>
              <a:rPr lang="en-US" dirty="0"/>
            </a:br>
            <a:r>
              <a:rPr lang="en-US" dirty="0" smtClean="0"/>
              <a:t/>
            </a:r>
            <a:br>
              <a:rPr lang="en-US" dirty="0" smtClean="0"/>
            </a:br>
            <a:r>
              <a:rPr lang="en-US" sz="3100" dirty="0" smtClean="0"/>
              <a:t>Connie </a:t>
            </a:r>
            <a:r>
              <a:rPr lang="en-US" sz="3100" dirty="0"/>
              <a:t>W. Delaney PhD, RN, FAAN, </a:t>
            </a:r>
            <a:r>
              <a:rPr lang="en-US" sz="3100" dirty="0" smtClean="0"/>
              <a:t>FACMI, FNAP </a:t>
            </a:r>
            <a:br>
              <a:rPr lang="en-US" sz="3100" dirty="0" smtClean="0"/>
            </a:br>
            <a:r>
              <a:rPr lang="en-US" sz="3100" dirty="0" smtClean="0"/>
              <a:t>Bonnie </a:t>
            </a:r>
            <a:r>
              <a:rPr lang="en-US" sz="3100" dirty="0"/>
              <a:t>L. Westra PhD, RN, FAAN, FACMI</a:t>
            </a:r>
          </a:p>
        </p:txBody>
      </p:sp>
    </p:spTree>
    <p:extLst>
      <p:ext uri="{BB962C8B-B14F-4D97-AF65-F5344CB8AC3E}">
        <p14:creationId xmlns:p14="http://schemas.microsoft.com/office/powerpoint/2010/main" val="317372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92" y="243740"/>
            <a:ext cx="8229600" cy="1143000"/>
          </a:xfrm>
        </p:spPr>
        <p:txBody>
          <a:bodyPr/>
          <a:lstStyle/>
          <a:p>
            <a:r>
              <a:rPr lang="en-US" dirty="0"/>
              <a:t>Primary Goal is…..</a:t>
            </a:r>
          </a:p>
        </p:txBody>
      </p:sp>
      <p:sp>
        <p:nvSpPr>
          <p:cNvPr id="3" name="Content Placeholder 2"/>
          <p:cNvSpPr>
            <a:spLocks noGrp="1"/>
          </p:cNvSpPr>
          <p:nvPr>
            <p:ph idx="1"/>
          </p:nvPr>
        </p:nvSpPr>
        <p:spPr>
          <a:xfrm>
            <a:off x="715819" y="1640740"/>
            <a:ext cx="4746830" cy="3479031"/>
          </a:xfrm>
        </p:spPr>
        <p:txBody>
          <a:bodyPr>
            <a:normAutofit/>
          </a:bodyPr>
          <a:lstStyle/>
          <a:p>
            <a:pPr marL="0" indent="0">
              <a:buNone/>
            </a:pPr>
            <a:r>
              <a:rPr lang="en-US" sz="2800" dirty="0"/>
              <a:t>To </a:t>
            </a:r>
            <a:r>
              <a:rPr lang="en-US" sz="2800" dirty="0" smtClean="0"/>
              <a:t>guide </a:t>
            </a:r>
            <a:r>
              <a:rPr lang="en-US" sz="2800" dirty="0"/>
              <a:t>consistent documentation and data collection to support </a:t>
            </a:r>
            <a:r>
              <a:rPr lang="en-US" sz="2800" dirty="0" smtClean="0"/>
              <a:t>sharable and comparable nurse-sensitive </a:t>
            </a:r>
            <a:r>
              <a:rPr lang="en-US" sz="2800" dirty="0"/>
              <a:t>data to improve health and health </a:t>
            </a:r>
            <a:r>
              <a:rPr lang="en-US" sz="2800" dirty="0" smtClean="0"/>
              <a:t>care.</a:t>
            </a:r>
            <a:endParaRPr lang="en-US" sz="2800" dirty="0"/>
          </a:p>
          <a:p>
            <a:endParaRPr lang="en-US" sz="1600" dirty="0"/>
          </a:p>
        </p:txBody>
      </p:sp>
      <p:pic>
        <p:nvPicPr>
          <p:cNvPr id="4" name="Picture 3" descr="C:\Users\jsensmeier\AppData\Local\Microsoft\Windows\Temporary Internet Files\Content.IE5\B9OZ1HZX\MC9003182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664" y="1386740"/>
            <a:ext cx="2621628" cy="3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665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b="1" dirty="0" smtClean="0"/>
              <a:t>Linkage of Data for </a:t>
            </a:r>
            <a:br>
              <a:rPr lang="en-US" b="1" dirty="0" smtClean="0"/>
            </a:br>
            <a:r>
              <a:rPr lang="en-US" b="1" dirty="0" smtClean="0"/>
              <a:t>Minimum Data Sets &amp; Nursing</a:t>
            </a:r>
            <a:endParaRPr lang="en-US" b="1" dirty="0"/>
          </a:p>
        </p:txBody>
      </p:sp>
      <p:sp>
        <p:nvSpPr>
          <p:cNvPr id="5" name="Content Placeholder 4"/>
          <p:cNvSpPr>
            <a:spLocks noGrp="1"/>
          </p:cNvSpPr>
          <p:nvPr>
            <p:ph sz="half" idx="1"/>
          </p:nvPr>
        </p:nvSpPr>
        <p:spPr>
          <a:xfrm>
            <a:off x="457200" y="1673225"/>
            <a:ext cx="4038600" cy="4718050"/>
          </a:xfrm>
        </p:spPr>
        <p:txBody>
          <a:bodyPr rtlCol="0">
            <a:normAutofit fontScale="85000" lnSpcReduction="20000"/>
          </a:bodyPr>
          <a:lstStyle/>
          <a:p>
            <a:pPr marL="109538" lvl="1" indent="0" eaLnBrk="1" fontAlgn="auto" hangingPunct="1">
              <a:spcAft>
                <a:spcPts val="0"/>
              </a:spcAft>
              <a:buFont typeface="Arial" pitchFamily="34" charset="0"/>
              <a:buNone/>
              <a:defRPr/>
            </a:pPr>
            <a:r>
              <a:rPr lang="en-US" dirty="0" smtClean="0"/>
              <a:t>Nursing Care Elements</a:t>
            </a:r>
          </a:p>
          <a:p>
            <a:pPr marL="263525" lvl="2" indent="0" eaLnBrk="1" fontAlgn="auto" hangingPunct="1">
              <a:spcAft>
                <a:spcPts val="0"/>
              </a:spcAft>
              <a:buFont typeface="Arial" pitchFamily="34" charset="0"/>
              <a:buNone/>
              <a:defRPr/>
            </a:pPr>
            <a:r>
              <a:rPr lang="en-US" sz="1600" b="1" dirty="0" smtClean="0">
                <a:solidFill>
                  <a:srgbClr val="C00000"/>
                </a:solidFill>
              </a:rPr>
              <a:t>1. Nursing Diagnoses</a:t>
            </a:r>
          </a:p>
          <a:p>
            <a:pPr marL="263525" lvl="2" indent="0" eaLnBrk="1" fontAlgn="auto" hangingPunct="1">
              <a:spcAft>
                <a:spcPts val="0"/>
              </a:spcAft>
              <a:buFont typeface="Arial" pitchFamily="34" charset="0"/>
              <a:buNone/>
              <a:defRPr/>
            </a:pPr>
            <a:r>
              <a:rPr lang="en-US" sz="1600" b="1" dirty="0" smtClean="0">
                <a:solidFill>
                  <a:srgbClr val="C00000"/>
                </a:solidFill>
              </a:rPr>
              <a:t>2. Nursing Interventions</a:t>
            </a:r>
          </a:p>
          <a:p>
            <a:pPr marL="263525" lvl="2" indent="0" eaLnBrk="1" fontAlgn="auto" hangingPunct="1">
              <a:spcAft>
                <a:spcPts val="0"/>
              </a:spcAft>
              <a:buFont typeface="Arial" pitchFamily="34" charset="0"/>
              <a:buNone/>
              <a:defRPr/>
            </a:pPr>
            <a:r>
              <a:rPr lang="en-US" sz="1600" b="1" dirty="0" smtClean="0">
                <a:solidFill>
                  <a:srgbClr val="C00000"/>
                </a:solidFill>
              </a:rPr>
              <a:t>3. Nursing Outcomes</a:t>
            </a:r>
          </a:p>
          <a:p>
            <a:pPr marL="263525" lvl="2" indent="0" eaLnBrk="1" fontAlgn="auto" hangingPunct="1">
              <a:spcAft>
                <a:spcPts val="0"/>
              </a:spcAft>
              <a:buFont typeface="Arial" pitchFamily="34" charset="0"/>
              <a:buNone/>
              <a:defRPr/>
            </a:pPr>
            <a:r>
              <a:rPr lang="en-US" sz="1600" b="1" dirty="0" smtClean="0">
                <a:solidFill>
                  <a:srgbClr val="C00000"/>
                </a:solidFill>
              </a:rPr>
              <a:t>4. Nursing Intensity of Care</a:t>
            </a:r>
          </a:p>
          <a:p>
            <a:pPr marL="109538" lvl="1" indent="0" eaLnBrk="1" fontAlgn="auto" hangingPunct="1">
              <a:spcAft>
                <a:spcPts val="0"/>
              </a:spcAft>
              <a:buFont typeface="Arial" pitchFamily="34" charset="0"/>
              <a:buNone/>
              <a:defRPr/>
            </a:pPr>
            <a:r>
              <a:rPr lang="en-US" dirty="0" smtClean="0"/>
              <a:t>Patient Demographics</a:t>
            </a:r>
          </a:p>
          <a:p>
            <a:pPr marL="266700" lvl="2" indent="0" eaLnBrk="1" fontAlgn="auto" hangingPunct="1">
              <a:spcAft>
                <a:spcPts val="0"/>
              </a:spcAft>
              <a:buFont typeface="Arial" pitchFamily="34" charset="0"/>
              <a:buNone/>
              <a:defRPr/>
            </a:pPr>
            <a:r>
              <a:rPr lang="en-US" sz="1600" dirty="0"/>
              <a:t>5</a:t>
            </a:r>
            <a:r>
              <a:rPr lang="en-US" sz="1600" dirty="0" smtClean="0"/>
              <a:t>. * </a:t>
            </a:r>
            <a:r>
              <a:rPr lang="en-US" sz="1600" dirty="0"/>
              <a:t>Personal Identification </a:t>
            </a:r>
          </a:p>
          <a:p>
            <a:pPr marL="266700" lvl="2" indent="0" eaLnBrk="1" fontAlgn="auto" hangingPunct="1">
              <a:spcAft>
                <a:spcPts val="0"/>
              </a:spcAft>
              <a:buFont typeface="Arial" pitchFamily="34" charset="0"/>
              <a:buNone/>
              <a:defRPr/>
            </a:pPr>
            <a:r>
              <a:rPr lang="en-US" sz="1600" dirty="0"/>
              <a:t>6</a:t>
            </a:r>
            <a:r>
              <a:rPr lang="en-US" sz="1600" dirty="0" smtClean="0"/>
              <a:t>. * </a:t>
            </a:r>
            <a:r>
              <a:rPr lang="en-US" sz="1600" dirty="0"/>
              <a:t>Date of Birth</a:t>
            </a:r>
          </a:p>
          <a:p>
            <a:pPr marL="266700" lvl="2" indent="0" eaLnBrk="1" fontAlgn="auto" hangingPunct="1">
              <a:spcAft>
                <a:spcPts val="0"/>
              </a:spcAft>
              <a:buFont typeface="Arial" pitchFamily="34" charset="0"/>
              <a:buNone/>
              <a:defRPr/>
            </a:pPr>
            <a:r>
              <a:rPr lang="en-US" sz="1600" dirty="0"/>
              <a:t>7</a:t>
            </a:r>
            <a:r>
              <a:rPr lang="en-US" sz="1600" dirty="0" smtClean="0"/>
              <a:t>. * </a:t>
            </a:r>
            <a:r>
              <a:rPr lang="en-US" sz="1600" dirty="0"/>
              <a:t>Sex</a:t>
            </a:r>
          </a:p>
          <a:p>
            <a:pPr marL="266700" lvl="2" indent="0" eaLnBrk="1" fontAlgn="auto" hangingPunct="1">
              <a:spcAft>
                <a:spcPts val="0"/>
              </a:spcAft>
              <a:buFont typeface="Arial" pitchFamily="34" charset="0"/>
              <a:buNone/>
              <a:defRPr/>
            </a:pPr>
            <a:r>
              <a:rPr lang="en-US" sz="1600" dirty="0"/>
              <a:t>8</a:t>
            </a:r>
            <a:r>
              <a:rPr lang="en-US" sz="1600" dirty="0" smtClean="0"/>
              <a:t>. * </a:t>
            </a:r>
            <a:r>
              <a:rPr lang="en-US" sz="1600" dirty="0"/>
              <a:t>Race </a:t>
            </a:r>
          </a:p>
          <a:p>
            <a:pPr marL="266700" lvl="2" indent="0" eaLnBrk="1" fontAlgn="auto" hangingPunct="1">
              <a:spcAft>
                <a:spcPts val="0"/>
              </a:spcAft>
              <a:buFont typeface="Arial" pitchFamily="34" charset="0"/>
              <a:buNone/>
              <a:defRPr/>
            </a:pPr>
            <a:r>
              <a:rPr lang="en-US" sz="1600" dirty="0"/>
              <a:t>9</a:t>
            </a:r>
            <a:r>
              <a:rPr lang="en-US" sz="1600" dirty="0" smtClean="0"/>
              <a:t>. * </a:t>
            </a:r>
            <a:r>
              <a:rPr lang="en-US" sz="1600" dirty="0"/>
              <a:t>Ethnicity</a:t>
            </a:r>
          </a:p>
          <a:p>
            <a:pPr marL="266700" lvl="2" indent="0" eaLnBrk="1" fontAlgn="auto" hangingPunct="1">
              <a:spcAft>
                <a:spcPts val="0"/>
              </a:spcAft>
              <a:buFont typeface="Arial" pitchFamily="34" charset="0"/>
              <a:buNone/>
              <a:defRPr/>
            </a:pPr>
            <a:r>
              <a:rPr lang="en-US" sz="1600" dirty="0" smtClean="0"/>
              <a:t>10. * Residence</a:t>
            </a:r>
            <a:endParaRPr lang="en-US" sz="1600" dirty="0"/>
          </a:p>
          <a:p>
            <a:pPr marL="112713" lvl="2" indent="0" eaLnBrk="1" fontAlgn="auto" hangingPunct="1">
              <a:spcAft>
                <a:spcPts val="0"/>
              </a:spcAft>
              <a:buFont typeface="Arial" pitchFamily="34" charset="0"/>
              <a:buNone/>
              <a:defRPr/>
            </a:pPr>
            <a:r>
              <a:rPr lang="en-US" sz="2100" dirty="0" smtClean="0"/>
              <a:t>Service</a:t>
            </a:r>
          </a:p>
          <a:p>
            <a:pPr marL="284163" lvl="2" indent="0" eaLnBrk="1" fontAlgn="auto" hangingPunct="1">
              <a:spcAft>
                <a:spcPts val="0"/>
              </a:spcAft>
              <a:buFont typeface="Arial" pitchFamily="34" charset="0"/>
              <a:buNone/>
              <a:defRPr/>
            </a:pPr>
            <a:r>
              <a:rPr lang="en-US" sz="1700" dirty="0" smtClean="0"/>
              <a:t>11. * </a:t>
            </a:r>
            <a:r>
              <a:rPr lang="en-US" sz="1700" dirty="0"/>
              <a:t>Unique facility or agency </a:t>
            </a:r>
            <a:r>
              <a:rPr lang="en-US" sz="1700" dirty="0" smtClean="0"/>
              <a:t>number</a:t>
            </a:r>
            <a:endParaRPr lang="en-US" sz="1700" dirty="0"/>
          </a:p>
          <a:p>
            <a:pPr marL="284163" lvl="2" indent="0" eaLnBrk="1" fontAlgn="auto" hangingPunct="1">
              <a:spcAft>
                <a:spcPts val="0"/>
              </a:spcAft>
              <a:buFont typeface="Arial" pitchFamily="34" charset="0"/>
              <a:buNone/>
              <a:defRPr/>
            </a:pPr>
            <a:r>
              <a:rPr lang="en-US" sz="1700" b="1" dirty="0" smtClean="0"/>
              <a:t>12.   </a:t>
            </a:r>
            <a:r>
              <a:rPr lang="en-US" sz="1700" b="1" dirty="0" smtClean="0">
                <a:solidFill>
                  <a:srgbClr val="C00000"/>
                </a:solidFill>
              </a:rPr>
              <a:t>Unique </a:t>
            </a:r>
            <a:r>
              <a:rPr lang="en-US" sz="1700" b="1" dirty="0">
                <a:solidFill>
                  <a:srgbClr val="C00000"/>
                </a:solidFill>
              </a:rPr>
              <a:t>number of principle RN</a:t>
            </a:r>
          </a:p>
          <a:p>
            <a:pPr marL="284163" lvl="2" indent="0" eaLnBrk="1" fontAlgn="auto" hangingPunct="1">
              <a:spcAft>
                <a:spcPts val="0"/>
              </a:spcAft>
              <a:buFont typeface="Arial" pitchFamily="34" charset="0"/>
              <a:buNone/>
              <a:defRPr/>
            </a:pPr>
            <a:r>
              <a:rPr lang="en-US" sz="1700" dirty="0" smtClean="0"/>
              <a:t>13. * </a:t>
            </a:r>
            <a:r>
              <a:rPr lang="en-US" sz="1700" dirty="0"/>
              <a:t>Episode Admission or Encounter Date</a:t>
            </a:r>
          </a:p>
          <a:p>
            <a:pPr marL="284163" lvl="2" indent="0" eaLnBrk="1" fontAlgn="auto" hangingPunct="1">
              <a:spcAft>
                <a:spcPts val="0"/>
              </a:spcAft>
              <a:buFont typeface="Arial" pitchFamily="34" charset="0"/>
              <a:buNone/>
              <a:defRPr/>
            </a:pPr>
            <a:r>
              <a:rPr lang="en-US" sz="1700" dirty="0" smtClean="0"/>
              <a:t>14. * </a:t>
            </a:r>
            <a:r>
              <a:rPr lang="en-US" sz="1700" dirty="0"/>
              <a:t>Discharge or Termination Date</a:t>
            </a:r>
          </a:p>
          <a:p>
            <a:pPr marL="284163" lvl="2" indent="0" eaLnBrk="1" fontAlgn="auto" hangingPunct="1">
              <a:spcAft>
                <a:spcPts val="0"/>
              </a:spcAft>
              <a:buFont typeface="Arial" pitchFamily="34" charset="0"/>
              <a:buNone/>
              <a:defRPr/>
            </a:pPr>
            <a:r>
              <a:rPr lang="en-US" sz="1700" dirty="0" smtClean="0"/>
              <a:t>15. * </a:t>
            </a:r>
            <a:r>
              <a:rPr lang="en-US" sz="1700" dirty="0"/>
              <a:t>Disposition of patient or client</a:t>
            </a:r>
          </a:p>
          <a:p>
            <a:pPr marL="284163" lvl="2" indent="0" eaLnBrk="1" fontAlgn="auto" hangingPunct="1">
              <a:spcAft>
                <a:spcPts val="0"/>
              </a:spcAft>
              <a:buFont typeface="Arial" pitchFamily="34" charset="0"/>
              <a:buNone/>
              <a:defRPr/>
            </a:pPr>
            <a:r>
              <a:rPr lang="en-US" sz="1700" dirty="0" smtClean="0"/>
              <a:t>16. * </a:t>
            </a:r>
            <a:r>
              <a:rPr lang="en-US" sz="1700" dirty="0"/>
              <a:t>Expected payer for this bill</a:t>
            </a:r>
          </a:p>
        </p:txBody>
      </p:sp>
      <p:sp>
        <p:nvSpPr>
          <p:cNvPr id="6" name="Content Placeholder 5"/>
          <p:cNvSpPr>
            <a:spLocks noGrp="1"/>
          </p:cNvSpPr>
          <p:nvPr>
            <p:ph sz="half" idx="2"/>
          </p:nvPr>
        </p:nvSpPr>
        <p:spPr>
          <a:xfrm>
            <a:off x="4648200" y="1673225"/>
            <a:ext cx="4038600" cy="4718050"/>
          </a:xfrm>
        </p:spPr>
        <p:txBody>
          <a:bodyPr rtlCol="0">
            <a:normAutofit fontScale="85000" lnSpcReduction="20000"/>
          </a:bodyPr>
          <a:lstStyle/>
          <a:p>
            <a:pPr marL="109538" lvl="1" indent="0" eaLnBrk="1" fontAlgn="auto" hangingPunct="1">
              <a:spcAft>
                <a:spcPts val="0"/>
              </a:spcAft>
              <a:buFont typeface="Arial" pitchFamily="34" charset="0"/>
              <a:buNone/>
              <a:tabLst>
                <a:tab pos="173038" algn="l"/>
              </a:tabLst>
              <a:defRPr/>
            </a:pPr>
            <a:r>
              <a:rPr lang="en-US" dirty="0" smtClean="0"/>
              <a:t>Environment</a:t>
            </a:r>
          </a:p>
          <a:p>
            <a:pPr marL="280988" lvl="2" indent="0" eaLnBrk="1" hangingPunct="1">
              <a:spcAft>
                <a:spcPts val="0"/>
              </a:spcAft>
              <a:buFont typeface="Arial" pitchFamily="34" charset="0"/>
              <a:buNone/>
              <a:defRPr/>
            </a:pPr>
            <a:r>
              <a:rPr lang="en-US" sz="1500" dirty="0"/>
              <a:t>1.  Unit/Service Unique Identifier </a:t>
            </a:r>
          </a:p>
          <a:p>
            <a:pPr marL="280988" lvl="2" indent="0" eaLnBrk="1" hangingPunct="1">
              <a:spcAft>
                <a:spcPts val="0"/>
              </a:spcAft>
              <a:buFont typeface="Arial" pitchFamily="34" charset="0"/>
              <a:buNone/>
              <a:defRPr/>
            </a:pPr>
            <a:r>
              <a:rPr lang="en-US" sz="1500" dirty="0"/>
              <a:t>2.  Type Of Nursing Delivery Unit/Service</a:t>
            </a:r>
          </a:p>
          <a:p>
            <a:pPr marL="280988" lvl="2" indent="0" eaLnBrk="1" hangingPunct="1">
              <a:spcAft>
                <a:spcPts val="0"/>
              </a:spcAft>
              <a:buFont typeface="Arial" pitchFamily="34" charset="0"/>
              <a:buNone/>
              <a:defRPr/>
            </a:pPr>
            <a:r>
              <a:rPr lang="en-US" sz="1500" dirty="0"/>
              <a:t>3.  Patient/Client Population</a:t>
            </a:r>
          </a:p>
          <a:p>
            <a:pPr marL="280988" lvl="2" indent="0" eaLnBrk="1" hangingPunct="1">
              <a:spcAft>
                <a:spcPts val="0"/>
              </a:spcAft>
              <a:buFont typeface="Arial" pitchFamily="34" charset="0"/>
              <a:buNone/>
              <a:defRPr/>
            </a:pPr>
            <a:r>
              <a:rPr lang="en-US" sz="1500" dirty="0"/>
              <a:t>4.  Volume Of Nursing Delivery Unit/Service</a:t>
            </a:r>
          </a:p>
          <a:p>
            <a:pPr marL="280988" lvl="2" indent="0" eaLnBrk="1" hangingPunct="1">
              <a:spcAft>
                <a:spcPts val="0"/>
              </a:spcAft>
              <a:buFont typeface="Arial" pitchFamily="34" charset="0"/>
              <a:buNone/>
              <a:defRPr/>
            </a:pPr>
            <a:r>
              <a:rPr lang="en-US" sz="1500" dirty="0"/>
              <a:t>5.  Care Delivery Structure And Outcomes</a:t>
            </a:r>
          </a:p>
          <a:p>
            <a:pPr marL="280988" lvl="2" indent="0" eaLnBrk="1" hangingPunct="1">
              <a:spcAft>
                <a:spcPts val="0"/>
              </a:spcAft>
              <a:buFont typeface="Arial" pitchFamily="34" charset="0"/>
              <a:buNone/>
              <a:defRPr/>
            </a:pPr>
            <a:r>
              <a:rPr lang="en-US" sz="1500" dirty="0"/>
              <a:t>6.  Patient/Client Accessibility</a:t>
            </a:r>
          </a:p>
          <a:p>
            <a:pPr marL="280988" lvl="2" indent="0" eaLnBrk="1" hangingPunct="1">
              <a:spcAft>
                <a:spcPts val="0"/>
              </a:spcAft>
              <a:buFont typeface="Arial" pitchFamily="34" charset="0"/>
              <a:buNone/>
              <a:defRPr/>
            </a:pPr>
            <a:r>
              <a:rPr lang="en-US" sz="1500" dirty="0"/>
              <a:t>7.  Clinical Decision Making Complexity</a:t>
            </a:r>
          </a:p>
          <a:p>
            <a:pPr marL="280988" lvl="2" indent="0" eaLnBrk="1" hangingPunct="1">
              <a:spcAft>
                <a:spcPts val="0"/>
              </a:spcAft>
              <a:buFont typeface="Arial" pitchFamily="34" charset="0"/>
              <a:buNone/>
              <a:defRPr/>
            </a:pPr>
            <a:r>
              <a:rPr lang="en-US" sz="1500" dirty="0"/>
              <a:t>8.  Environmental Complexity</a:t>
            </a:r>
          </a:p>
          <a:p>
            <a:pPr marL="280988" lvl="2" indent="0" eaLnBrk="1" hangingPunct="1">
              <a:spcAft>
                <a:spcPts val="0"/>
              </a:spcAft>
              <a:buFont typeface="Arial" pitchFamily="34" charset="0"/>
              <a:buNone/>
              <a:defRPr/>
            </a:pPr>
            <a:r>
              <a:rPr lang="en-US" sz="1500" dirty="0"/>
              <a:t>9.  Autonomy</a:t>
            </a:r>
          </a:p>
          <a:p>
            <a:pPr marL="280988" lvl="2" indent="0" eaLnBrk="1" hangingPunct="1">
              <a:spcAft>
                <a:spcPts val="0"/>
              </a:spcAft>
              <a:buFont typeface="Arial" pitchFamily="34" charset="0"/>
              <a:buNone/>
              <a:defRPr/>
            </a:pPr>
            <a:r>
              <a:rPr lang="en-US" sz="1500" dirty="0"/>
              <a:t>10. Nursing Delivery Unit/Service Accreditation</a:t>
            </a:r>
          </a:p>
          <a:p>
            <a:pPr marL="109538" lvl="1" indent="0" eaLnBrk="1" fontAlgn="auto" hangingPunct="1">
              <a:spcAft>
                <a:spcPts val="0"/>
              </a:spcAft>
              <a:buFont typeface="Arial" pitchFamily="34" charset="0"/>
              <a:buNone/>
              <a:defRPr/>
            </a:pPr>
            <a:r>
              <a:rPr lang="en-US" dirty="0" smtClean="0"/>
              <a:t>Nurse Resources</a:t>
            </a:r>
          </a:p>
          <a:p>
            <a:pPr marL="280988" lvl="2" indent="0" eaLnBrk="1" hangingPunct="1">
              <a:spcAft>
                <a:spcPts val="0"/>
              </a:spcAft>
              <a:buFont typeface="Arial" pitchFamily="34" charset="0"/>
              <a:buNone/>
              <a:defRPr/>
            </a:pPr>
            <a:r>
              <a:rPr lang="en-US" sz="1500" dirty="0"/>
              <a:t>11. Management Demographic Profile</a:t>
            </a:r>
            <a:endParaRPr lang="en-US" sz="2300" dirty="0"/>
          </a:p>
          <a:p>
            <a:pPr marL="280988" lvl="2" indent="0" eaLnBrk="1" hangingPunct="1">
              <a:spcAft>
                <a:spcPts val="0"/>
              </a:spcAft>
              <a:buFont typeface="Arial" pitchFamily="34" charset="0"/>
              <a:buNone/>
              <a:defRPr/>
            </a:pPr>
            <a:r>
              <a:rPr lang="en-US" sz="1500" dirty="0"/>
              <a:t>12. Staff Demographic Profile</a:t>
            </a:r>
            <a:endParaRPr lang="en-US" sz="2300" dirty="0"/>
          </a:p>
          <a:p>
            <a:pPr marL="280988" lvl="2" indent="0" eaLnBrk="1" hangingPunct="1">
              <a:spcAft>
                <a:spcPts val="0"/>
              </a:spcAft>
              <a:buFont typeface="Arial" pitchFamily="34" charset="0"/>
              <a:buNone/>
              <a:defRPr/>
            </a:pPr>
            <a:r>
              <a:rPr lang="en-US" sz="1500" dirty="0"/>
              <a:t>13. Staffing</a:t>
            </a:r>
            <a:endParaRPr lang="en-US" sz="2300" dirty="0"/>
          </a:p>
          <a:p>
            <a:pPr marL="280988" lvl="2" indent="0" eaLnBrk="1" hangingPunct="1">
              <a:spcAft>
                <a:spcPts val="0"/>
              </a:spcAft>
              <a:buFont typeface="Arial" pitchFamily="34" charset="0"/>
              <a:buNone/>
              <a:defRPr/>
            </a:pPr>
            <a:r>
              <a:rPr lang="en-US" sz="1500" dirty="0"/>
              <a:t>14. Satisfaction</a:t>
            </a:r>
            <a:endParaRPr lang="en-US" sz="2300" dirty="0"/>
          </a:p>
          <a:p>
            <a:pPr marL="109538" lvl="1" indent="0" eaLnBrk="1" fontAlgn="auto" hangingPunct="1">
              <a:spcAft>
                <a:spcPts val="0"/>
              </a:spcAft>
              <a:buFont typeface="Arial" pitchFamily="34" charset="0"/>
              <a:buNone/>
              <a:defRPr/>
            </a:pPr>
            <a:r>
              <a:rPr lang="en-US" dirty="0" smtClean="0"/>
              <a:t>Financial Resources</a:t>
            </a:r>
          </a:p>
          <a:p>
            <a:pPr marL="280988" lvl="2" indent="0" eaLnBrk="1" hangingPunct="1">
              <a:spcAft>
                <a:spcPts val="0"/>
              </a:spcAft>
              <a:buFont typeface="Arial" pitchFamily="34" charset="0"/>
              <a:buNone/>
              <a:defRPr/>
            </a:pPr>
            <a:r>
              <a:rPr lang="en-US" sz="1500" dirty="0"/>
              <a:t>15. Payer Type </a:t>
            </a:r>
            <a:endParaRPr lang="en-US" sz="2100" dirty="0"/>
          </a:p>
          <a:p>
            <a:pPr marL="280988" lvl="2" indent="0" eaLnBrk="1" hangingPunct="1">
              <a:spcAft>
                <a:spcPts val="0"/>
              </a:spcAft>
              <a:buFont typeface="Arial" pitchFamily="34" charset="0"/>
              <a:buNone/>
              <a:defRPr/>
            </a:pPr>
            <a:r>
              <a:rPr lang="en-US" sz="1500" dirty="0"/>
              <a:t>16. Reimbursement</a:t>
            </a:r>
            <a:endParaRPr lang="en-US" sz="2100" dirty="0"/>
          </a:p>
          <a:p>
            <a:pPr marL="280988" lvl="2" indent="0" eaLnBrk="1" hangingPunct="1">
              <a:spcAft>
                <a:spcPts val="0"/>
              </a:spcAft>
              <a:buFont typeface="Arial" pitchFamily="34" charset="0"/>
              <a:buNone/>
              <a:defRPr/>
            </a:pPr>
            <a:r>
              <a:rPr lang="en-US" sz="1500" dirty="0"/>
              <a:t>17. Nursing Delivery Unit/Service Budget</a:t>
            </a:r>
            <a:endParaRPr lang="en-US" sz="2100" dirty="0"/>
          </a:p>
          <a:p>
            <a:pPr marL="280988" lvl="2" indent="0" eaLnBrk="1" hangingPunct="1">
              <a:spcAft>
                <a:spcPts val="0"/>
              </a:spcAft>
              <a:buFont typeface="Arial" pitchFamily="34" charset="0"/>
              <a:buNone/>
              <a:defRPr/>
            </a:pPr>
            <a:r>
              <a:rPr lang="en-US" sz="1500" dirty="0"/>
              <a:t>18. Expenses</a:t>
            </a:r>
            <a:endParaRPr lang="en-US" sz="2100" dirty="0"/>
          </a:p>
          <a:p>
            <a:pPr marL="274320" lvl="1"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1433993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143000"/>
          </a:xfrm>
        </p:spPr>
        <p:txBody>
          <a:bodyPr wrap="square" numCol="1" anchorCtr="0" compatLnSpc="1">
            <a:prstTxWarp prst="textNoShape">
              <a:avLst/>
            </a:prstTxWarp>
            <a:noAutofit/>
          </a:bodyPr>
          <a:lstStyle/>
          <a:p>
            <a:pPr eaLnBrk="1" hangingPunct="1">
              <a:defRPr/>
            </a:pPr>
            <a:r>
              <a:rPr lang="en-US" sz="2800" b="1" dirty="0" smtClean="0"/>
              <a:t>Development/ Recognition of Nursing Terminologies</a:t>
            </a:r>
          </a:p>
        </p:txBody>
      </p:sp>
      <p:sp>
        <p:nvSpPr>
          <p:cNvPr id="17410"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5E908E-3DC6-4314-B4F8-41C43870B19C}" type="slidenum">
              <a:rPr lang="en-US">
                <a:solidFill>
                  <a:schemeClr val="tx1"/>
                </a:solidFill>
                <a:ea typeface="ＭＳ Ｐゴシック"/>
                <a:cs typeface="ＭＳ Ｐゴシック"/>
              </a:rPr>
              <a:pPr fontAlgn="base">
                <a:spcBef>
                  <a:spcPct val="0"/>
                </a:spcBef>
                <a:spcAft>
                  <a:spcPct val="0"/>
                </a:spcAft>
                <a:defRPr/>
              </a:pPr>
              <a:t>6</a:t>
            </a:fld>
            <a:endParaRPr lang="en-US">
              <a:solidFill>
                <a:schemeClr val="tx1"/>
              </a:solidFill>
              <a:ea typeface="ＭＳ Ｐゴシック"/>
              <a:cs typeface="ＭＳ Ｐゴシック"/>
            </a:endParaRPr>
          </a:p>
        </p:txBody>
      </p:sp>
      <p:pic>
        <p:nvPicPr>
          <p:cNvPr id="17411" name="Picture 2"/>
          <p:cNvPicPr>
            <a:picLocks noChangeAspect="1" noChangeArrowheads="1"/>
          </p:cNvPicPr>
          <p:nvPr/>
        </p:nvPicPr>
        <p:blipFill>
          <a:blip r:embed="rId2"/>
          <a:srcRect t="35307" r="55244" b="33440"/>
          <a:stretch>
            <a:fillRect/>
          </a:stretch>
        </p:blipFill>
        <p:spPr bwMode="auto">
          <a:xfrm>
            <a:off x="404380" y="1143000"/>
            <a:ext cx="4343400" cy="2274888"/>
          </a:xfrm>
          <a:prstGeom prst="rect">
            <a:avLst/>
          </a:prstGeom>
          <a:noFill/>
          <a:ln w="9525">
            <a:noFill/>
            <a:miter lim="800000"/>
            <a:headEnd/>
            <a:tailEnd/>
          </a:ln>
        </p:spPr>
      </p:pic>
      <p:pic>
        <p:nvPicPr>
          <p:cNvPr id="17412" name="Picture 2"/>
          <p:cNvPicPr>
            <a:picLocks noChangeAspect="1" noChangeArrowheads="1"/>
          </p:cNvPicPr>
          <p:nvPr/>
        </p:nvPicPr>
        <p:blipFill>
          <a:blip r:embed="rId2"/>
          <a:srcRect l="45148" t="30672" b="29630"/>
          <a:stretch>
            <a:fillRect/>
          </a:stretch>
        </p:blipFill>
        <p:spPr bwMode="auto">
          <a:xfrm>
            <a:off x="2971800" y="2667000"/>
            <a:ext cx="6172200" cy="3349625"/>
          </a:xfrm>
          <a:prstGeom prst="rect">
            <a:avLst/>
          </a:prstGeom>
          <a:noFill/>
          <a:ln w="9525">
            <a:noFill/>
            <a:miter lim="800000"/>
            <a:headEnd/>
            <a:tailEnd/>
          </a:ln>
        </p:spPr>
      </p:pic>
      <p:sp>
        <p:nvSpPr>
          <p:cNvPr id="6" name="Right Brace 5"/>
          <p:cNvSpPr/>
          <p:nvPr/>
        </p:nvSpPr>
        <p:spPr>
          <a:xfrm rot="16200000">
            <a:off x="6495143" y="3153001"/>
            <a:ext cx="943429" cy="2844801"/>
          </a:xfrm>
          <a:prstGeom prst="rightBrace">
            <a:avLst/>
          </a:prstGeom>
        </p:spPr>
        <p:style>
          <a:lnRef idx="3">
            <a:schemeClr val="accent4"/>
          </a:lnRef>
          <a:fillRef idx="0">
            <a:schemeClr val="accent4"/>
          </a:fillRef>
          <a:effectRef idx="2">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ounded Rectangular Callout 3"/>
          <p:cNvSpPr/>
          <p:nvPr/>
        </p:nvSpPr>
        <p:spPr bwMode="auto">
          <a:xfrm>
            <a:off x="6502401" y="2539999"/>
            <a:ext cx="2206170" cy="612648"/>
          </a:xfrm>
          <a:prstGeom prst="wedgeRoundRectCallout">
            <a:avLst>
              <a:gd name="adj1" fmla="val -28834"/>
              <a:gd name="adj2" fmla="val 20464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b="1" dirty="0" smtClean="0"/>
              <a:t>ANA Recognition</a:t>
            </a:r>
            <a:endParaRPr lang="en-US" sz="1800" b="1" dirty="0"/>
          </a:p>
        </p:txBody>
      </p:sp>
      <p:sp>
        <p:nvSpPr>
          <p:cNvPr id="3" name="Rectangle 2"/>
          <p:cNvSpPr/>
          <p:nvPr/>
        </p:nvSpPr>
        <p:spPr>
          <a:xfrm>
            <a:off x="404380" y="5755015"/>
            <a:ext cx="8523266" cy="523220"/>
          </a:xfrm>
          <a:prstGeom prst="rect">
            <a:avLst/>
          </a:prstGeom>
        </p:spPr>
        <p:txBody>
          <a:bodyPr wrap="square">
            <a:spAutoFit/>
          </a:bodyPr>
          <a:lstStyle/>
          <a:p>
            <a:r>
              <a:rPr lang="en-US" sz="1400" dirty="0"/>
              <a:t>Westra, B.L., Delaney, C.W., </a:t>
            </a:r>
            <a:r>
              <a:rPr lang="en-US" sz="1400" dirty="0" err="1"/>
              <a:t>Konicek</a:t>
            </a:r>
            <a:r>
              <a:rPr lang="en-US" sz="1400" dirty="0"/>
              <a:t>, D., &amp; Keenan, G. (2008). Nursing Standards to Support the Electronic Health Record. Nursing Outlook, 56, 258-266.e1</a:t>
            </a:r>
          </a:p>
        </p:txBody>
      </p:sp>
    </p:spTree>
    <p:extLst>
      <p:ext uri="{BB962C8B-B14F-4D97-AF65-F5344CB8AC3E}">
        <p14:creationId xmlns:p14="http://schemas.microsoft.com/office/powerpoint/2010/main" val="39379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 NIDSEC</a:t>
            </a:r>
            <a:r>
              <a:rPr lang="en-US" baseline="30000" dirty="0" smtClean="0"/>
              <a:t>SM</a:t>
            </a:r>
            <a:endParaRPr lang="en-US" baseline="30000" dirty="0"/>
          </a:p>
        </p:txBody>
      </p:sp>
      <p:sp>
        <p:nvSpPr>
          <p:cNvPr id="3" name="Content Placeholder 2"/>
          <p:cNvSpPr>
            <a:spLocks noGrp="1"/>
          </p:cNvSpPr>
          <p:nvPr>
            <p:ph idx="1"/>
          </p:nvPr>
        </p:nvSpPr>
        <p:spPr>
          <a:xfrm>
            <a:off x="457200" y="1600201"/>
            <a:ext cx="8229600" cy="4114800"/>
          </a:xfrm>
        </p:spPr>
        <p:txBody>
          <a:bodyPr/>
          <a:lstStyle/>
          <a:p>
            <a:r>
              <a:rPr lang="en-US" sz="3600" dirty="0" smtClean="0"/>
              <a:t>Nursing Information &amp; Data Set Evaluation Center (ANA, 1995)</a:t>
            </a:r>
          </a:p>
          <a:p>
            <a:endParaRPr lang="en-US" sz="3600" dirty="0"/>
          </a:p>
          <a:p>
            <a:r>
              <a:rPr lang="en-US" sz="3600" dirty="0" smtClean="0"/>
              <a:t>To evaluate information systems that support the documentation of nursing practice.</a:t>
            </a:r>
          </a:p>
          <a:p>
            <a:endParaRPr lang="en-US" dirty="0"/>
          </a:p>
        </p:txBody>
      </p:sp>
    </p:spTree>
    <p:extLst>
      <p:ext uri="{BB962C8B-B14F-4D97-AF65-F5344CB8AC3E}">
        <p14:creationId xmlns:p14="http://schemas.microsoft.com/office/powerpoint/2010/main" val="168576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11188"/>
            <a:ext cx="9093200" cy="536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Rectangle 4"/>
          <p:cNvSpPr>
            <a:spLocks noChangeArrowheads="1"/>
          </p:cNvSpPr>
          <p:nvPr/>
        </p:nvSpPr>
        <p:spPr bwMode="auto">
          <a:xfrm>
            <a:off x="609600" y="5865812"/>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hlinkClick r:id="rId3"/>
              </a:rPr>
              <a:t>http://www.pcornet.org/resource-center/pcornet-common-data-model</a:t>
            </a:r>
            <a:r>
              <a:rPr lang="en-US" altLang="en-US" dirty="0" smtClean="0">
                <a:hlinkClick r:id="rId3"/>
              </a:rPr>
              <a:t>/</a:t>
            </a:r>
            <a:r>
              <a:rPr lang="en-US" altLang="en-US" dirty="0" smtClean="0"/>
              <a:t> </a:t>
            </a:r>
            <a:endParaRPr lang="en-US" altLang="en-US" dirty="0"/>
          </a:p>
        </p:txBody>
      </p:sp>
    </p:spTree>
    <p:extLst>
      <p:ext uri="{BB962C8B-B14F-4D97-AF65-F5344CB8AC3E}">
        <p14:creationId xmlns:p14="http://schemas.microsoft.com/office/powerpoint/2010/main" val="590024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txBox="1">
            <a:spLocks noGrp="1"/>
          </p:cNvSpPr>
          <p:nvPr/>
        </p:nvSpPr>
        <p:spPr bwMode="auto">
          <a:xfrm>
            <a:off x="7010400" y="6248400"/>
            <a:ext cx="1905000" cy="457200"/>
          </a:xfrm>
          <a:prstGeom prst="rect">
            <a:avLst/>
          </a:prstGeom>
          <a:noFill/>
          <a:ln w="9525">
            <a:noFill/>
            <a:miter lim="800000"/>
            <a:headEnd/>
            <a:tailEnd/>
          </a:ln>
        </p:spPr>
        <p:txBody>
          <a:bodyPr/>
          <a:lstStyle/>
          <a:p>
            <a:pPr algn="r">
              <a:spcBef>
                <a:spcPct val="50000"/>
              </a:spcBef>
            </a:pPr>
            <a:fld id="{EE0CB4A2-A37A-40CB-A9EC-62958A910E2F}" type="slidenum">
              <a:rPr lang="en-US" sz="1400">
                <a:ea typeface="ＭＳ Ｐゴシック"/>
                <a:cs typeface="ＭＳ Ｐゴシック"/>
              </a:rPr>
              <a:pPr algn="r">
                <a:spcBef>
                  <a:spcPct val="50000"/>
                </a:spcBef>
              </a:pPr>
              <a:t>9</a:t>
            </a:fld>
            <a:endParaRPr lang="en-US" sz="1400">
              <a:ea typeface="ＭＳ Ｐゴシック"/>
              <a:cs typeface="ＭＳ Ｐゴシック"/>
            </a:endParaRPr>
          </a:p>
        </p:txBody>
      </p:sp>
      <p:sp>
        <p:nvSpPr>
          <p:cNvPr id="9219"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en-US" dirty="0" smtClean="0"/>
              <a:t>Data </a:t>
            </a:r>
            <a:r>
              <a:rPr lang="en-US" dirty="0"/>
              <a:t>Warehouse</a:t>
            </a:r>
          </a:p>
        </p:txBody>
      </p:sp>
      <p:graphicFrame>
        <p:nvGraphicFramePr>
          <p:cNvPr id="2" name="Diagram 1"/>
          <p:cNvGraphicFramePr/>
          <p:nvPr>
            <p:extLst>
              <p:ext uri="{D42A27DB-BD31-4B8C-83A1-F6EECF244321}">
                <p14:modId xmlns:p14="http://schemas.microsoft.com/office/powerpoint/2010/main" val="1101924557"/>
              </p:ext>
            </p:extLst>
          </p:nvPr>
        </p:nvGraphicFramePr>
        <p:xfrm>
          <a:off x="666750" y="1219200"/>
          <a:ext cx="8001000" cy="431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1437132" y="1239456"/>
            <a:ext cx="6553200" cy="4484688"/>
          </a:xfrm>
          <a:prstGeom prst="ellipse">
            <a:avLst/>
          </a:prstGeom>
          <a:solidFill>
            <a:schemeClr val="accent3">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Left-Right Arrow 3"/>
          <p:cNvSpPr/>
          <p:nvPr/>
        </p:nvSpPr>
        <p:spPr>
          <a:xfrm>
            <a:off x="1123950" y="5666232"/>
            <a:ext cx="68199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Continuum of Care</a:t>
            </a:r>
          </a:p>
        </p:txBody>
      </p:sp>
    </p:spTree>
    <p:extLst>
      <p:ext uri="{BB962C8B-B14F-4D97-AF65-F5344CB8AC3E}">
        <p14:creationId xmlns:p14="http://schemas.microsoft.com/office/powerpoint/2010/main" val="3411655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Welcome&amp;#x0D;&amp;#x0A;Nursing Knowledge: Big Data Science Conference&amp;#x0D;&amp;#x0A;2016&amp;quot;&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29&quot;&gt;&lt;property id=&quot;20148&quot; value=&quot;5&quot;/&gt;&lt;property id=&quot;20300&quot; value=&quot;Slide 3 - &amp;quot;Thank You&amp;quot;&quot;/&gt;&lt;property id=&quot;20307&quot; value=&quot;258&quot;/&gt;&lt;/object&gt;&lt;object type=&quot;3&quot; unique_id=&quot;10030&quot;&gt;&lt;property id=&quot;20148&quot; value=&quot;5&quot;/&gt;&lt;property id=&quot;20300&quot; value=&quot;Slide 4 - &amp;quot;Breakout Sessions&amp;quot;&quot;/&gt;&lt;property id=&quot;20307&quot; value=&quot;259&quot;/&gt;&lt;/object&gt;&lt;object type=&quot;3&quot; unique_id=&quot;10031&quot;&gt;&lt;property id=&quot;20148&quot; value=&quot;5&quot;/&gt;&lt;property id=&quot;20300&quot; value=&quot;Slide 5 - &amp;quot;Folder&amp;quot;&quot;/&gt;&lt;property id=&quot;20307&quot; value=&quot;260&quot;/&gt;&lt;/object&gt;&lt;object type=&quot;3&quot; unique_id=&quot;10032&quot;&gt;&lt;property id=&quot;20148&quot; value=&quot;5&quot;/&gt;&lt;property id=&quot;20300&quot; value=&quot;Slide 6 - &amp;quot;Agenda&amp;quot;&quot;/&gt;&lt;property id=&quot;20307&quot; value=&quot;261&quot;/&gt;&lt;/object&gt;&lt;object type=&quot;3&quot; unique_id=&quot;10033&quot;&gt;&lt;property id=&quot;20148&quot; value=&quot;5&quot;/&gt;&lt;property id=&quot;20300&quot; value=&quot;Slide 7 - &amp;quot;Miscellaneous&amp;quot;&quot;/&gt;&lt;property id=&quot;20307&quot; value=&quot;262&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3441</TotalTime>
  <Words>1304</Words>
  <Application>Microsoft Office PowerPoint</Application>
  <PresentationFormat>On-screen Show (4:3)</PresentationFormat>
  <Paragraphs>220</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Nursing Knowledge Big Data Science Initiative:   Where have we been? Where are we going?   Connie W. Delaney PhD, RN, FAAN, FACMI, FNAP  Bonnie L. Westra PhD, RN, FAAN, FACMI</vt:lpstr>
      <vt:lpstr>Objectives</vt:lpstr>
      <vt:lpstr>Nurses Call to Action</vt:lpstr>
      <vt:lpstr>Primary Goal is…..</vt:lpstr>
      <vt:lpstr>Linkage of Data for  Minimum Data Sets &amp; Nursing</vt:lpstr>
      <vt:lpstr>Development/ Recognition of Nursing Terminologies</vt:lpstr>
      <vt:lpstr>ANA NIDSECSM</vt:lpstr>
      <vt:lpstr>PowerPoint Presentation</vt:lpstr>
      <vt:lpstr>Data Warehouse</vt:lpstr>
      <vt:lpstr>PowerPoint Presentation</vt:lpstr>
      <vt:lpstr>2013 Conference Attendees (invitational)</vt:lpstr>
      <vt:lpstr>Nursing Knowledge:  Big Data Research for Transforming Healthcare Vision</vt:lpstr>
      <vt:lpstr>2013 Recommendations (RoadMap)</vt:lpstr>
      <vt:lpstr>2013 Recommendations (RoadMap)</vt:lpstr>
      <vt:lpstr>2013 Recommendations (RoadMap)</vt:lpstr>
      <vt:lpstr>2013 Recommendations (RoadMap)</vt:lpstr>
      <vt:lpstr>2014 Conference Attendees</vt:lpstr>
      <vt:lpstr>2014 - 2018</vt:lpstr>
      <vt:lpstr>Nursing Big Data Science Workgroups</vt:lpstr>
      <vt:lpstr>Example of Accomplishments</vt:lpstr>
      <vt:lpstr>PowerPoint Presentation</vt:lpstr>
      <vt:lpstr>Nursing Knowledge Big Data Science Initiative:   Where are we going?</vt:lpstr>
      <vt:lpstr>Lens into Nursing Big Data Participants “by the numbers”</vt:lpstr>
      <vt:lpstr>Lens into Nursing Big Data Participants leadership evolution for transformation </vt:lpstr>
      <vt:lpstr>2017 Nursing Big Data Conference transformative  moment</vt:lpstr>
      <vt:lpstr>PowerPoint Presentation</vt:lpstr>
      <vt:lpstr>Minnesota Nursing Informatics Leadership Inventory (MNILI)</vt:lpstr>
      <vt:lpstr>ANA/ONC Survey</vt:lpstr>
      <vt:lpstr>PowerPoint Presentation</vt:lpstr>
      <vt:lpstr>PowerPoint Presentation</vt:lpstr>
      <vt:lpstr>Nursing Knowledge Big Data Science Initiative:   Where have we been? Where are we going?   Connie W. Delaney PhD, RN, FAAN, FACMI, FNAP  Bonnie L. Westra PhD, RN, FAAN, FACMI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Brett Stursa</dc:creator>
  <cp:lastModifiedBy>Bonnie Westra</cp:lastModifiedBy>
  <cp:revision>33</cp:revision>
  <dcterms:created xsi:type="dcterms:W3CDTF">2014-05-02T13:47:18Z</dcterms:created>
  <dcterms:modified xsi:type="dcterms:W3CDTF">2018-06-13T11:12:25Z</dcterms:modified>
</cp:coreProperties>
</file>