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296" r:id="rId2"/>
    <p:sldId id="260" r:id="rId3"/>
    <p:sldId id="302" r:id="rId4"/>
    <p:sldId id="264" r:id="rId5"/>
    <p:sldId id="287" r:id="rId6"/>
    <p:sldId id="265" r:id="rId7"/>
    <p:sldId id="266" r:id="rId8"/>
    <p:sldId id="267" r:id="rId9"/>
    <p:sldId id="274" r:id="rId10"/>
    <p:sldId id="297" r:id="rId11"/>
    <p:sldId id="276" r:id="rId12"/>
    <p:sldId id="322" r:id="rId13"/>
    <p:sldId id="304" r:id="rId14"/>
    <p:sldId id="305" r:id="rId15"/>
    <p:sldId id="306" r:id="rId16"/>
    <p:sldId id="307" r:id="rId17"/>
    <p:sldId id="308" r:id="rId18"/>
    <p:sldId id="309" r:id="rId19"/>
    <p:sldId id="310" r:id="rId20"/>
    <p:sldId id="323" r:id="rId21"/>
    <p:sldId id="321" r:id="rId22"/>
    <p:sldId id="303" r:id="rId23"/>
    <p:sldId id="278" r:id="rId24"/>
    <p:sldId id="283" r:id="rId25"/>
    <p:sldId id="279" r:id="rId26"/>
    <p:sldId id="280" r:id="rId27"/>
    <p:sldId id="281" r:id="rId28"/>
    <p:sldId id="288" r:id="rId29"/>
    <p:sldId id="284"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autoAdjust="0"/>
    <p:restoredTop sz="93919" autoAdjust="0"/>
  </p:normalViewPr>
  <p:slideViewPr>
    <p:cSldViewPr snapToGrid="0">
      <p:cViewPr varScale="1">
        <p:scale>
          <a:sx n="120" d="100"/>
          <a:sy n="120" d="100"/>
        </p:scale>
        <p:origin x="1728" y="184"/>
      </p:cViewPr>
      <p:guideLst>
        <p:guide orient="horz" pos="2160"/>
        <p:guide pos="2880"/>
      </p:guideLst>
    </p:cSldViewPr>
  </p:slideViewPr>
  <p:outlineViewPr>
    <p:cViewPr>
      <p:scale>
        <a:sx n="33" d="100"/>
        <a:sy n="33" d="100"/>
      </p:scale>
      <p:origin x="0" y="-15384"/>
    </p:cViewPr>
  </p:outlineViewPr>
  <p:notesTextViewPr>
    <p:cViewPr>
      <p:scale>
        <a:sx n="1" d="1"/>
        <a:sy n="1" d="1"/>
      </p:scale>
      <p:origin x="0" y="0"/>
    </p:cViewPr>
  </p:notesTextViewPr>
  <p:sorterViewPr>
    <p:cViewPr>
      <p:scale>
        <a:sx n="100" d="100"/>
        <a:sy n="100" d="100"/>
      </p:scale>
      <p:origin x="0" y="-3512"/>
    </p:cViewPr>
  </p:sorterViewPr>
  <p:notesViewPr>
    <p:cSldViewPr snapToGrid="0">
      <p:cViewPr varScale="1">
        <p:scale>
          <a:sx n="69" d="100"/>
          <a:sy n="69" d="100"/>
        </p:scale>
        <p:origin x="109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8C46D-BC23-4720-AF6F-B004BC0F9AC4}" type="datetimeFigureOut">
              <a:rPr lang="en-US" smtClean="0"/>
              <a:t>7/10/19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390D6-89AF-4E35-9FF2-99FB7956B01D}" type="slidenum">
              <a:rPr lang="en-US" smtClean="0"/>
              <a:t>‹#›</a:t>
            </a:fld>
            <a:endParaRPr lang="en-US" dirty="0"/>
          </a:p>
        </p:txBody>
      </p:sp>
    </p:spTree>
    <p:extLst>
      <p:ext uri="{BB962C8B-B14F-4D97-AF65-F5344CB8AC3E}">
        <p14:creationId xmlns:p14="http://schemas.microsoft.com/office/powerpoint/2010/main" val="276866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390D6-89AF-4E35-9FF2-99FB7956B01D}" type="slidenum">
              <a:rPr lang="en-US" smtClean="0"/>
              <a:t>1</a:t>
            </a:fld>
            <a:endParaRPr lang="en-US" dirty="0"/>
          </a:p>
        </p:txBody>
      </p:sp>
    </p:spTree>
    <p:extLst>
      <p:ext uri="{BB962C8B-B14F-4D97-AF65-F5344CB8AC3E}">
        <p14:creationId xmlns:p14="http://schemas.microsoft.com/office/powerpoint/2010/main" val="84611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Florence Nightingale lamented about the lack of data ‘fit for analysis’ over 150 years ago.  </a:t>
            </a:r>
          </a:p>
          <a:p>
            <a:r>
              <a:rPr lang="en-US" dirty="0"/>
              <a:t>Nursing has been working on standard representation of our data for more than 40 years.</a:t>
            </a:r>
          </a:p>
          <a:p>
            <a:r>
              <a:rPr lang="en-US" dirty="0"/>
              <a:t>NANDA was the first standard, for nursing diagnoses, developed in 1973.  Omaha, representing nursing diagnoses, interventions, and outcomes debuted in 1975.  The ANA began to recognize terminologies and classifications in 1992, and currently the list stands at 12.  </a:t>
            </a:r>
          </a:p>
          <a:p>
            <a:r>
              <a:rPr lang="en-US" dirty="0"/>
              <a:t>NANDA, Omaha, NMDS, NIC, PNDS, CCC, NMMDS, ICNP, NOC, LOINC, ABC, SNOMED Clinical Terms</a:t>
            </a:r>
          </a:p>
          <a:p>
            <a:endParaRPr lang="en-US" dirty="0"/>
          </a:p>
          <a:p>
            <a:r>
              <a:rPr lang="en-US" dirty="0"/>
              <a:t>LOINC and SNOMED CT represent the federal standards for interoperable nursing data.  </a:t>
            </a:r>
          </a:p>
        </p:txBody>
      </p:sp>
      <p:sp>
        <p:nvSpPr>
          <p:cNvPr id="4" name="Slide Number Placeholder 3"/>
          <p:cNvSpPr>
            <a:spLocks noGrp="1"/>
          </p:cNvSpPr>
          <p:nvPr>
            <p:ph type="sldNum" sz="quarter" idx="10"/>
          </p:nvPr>
        </p:nvSpPr>
        <p:spPr/>
        <p:txBody>
          <a:bodyPr/>
          <a:lstStyle/>
          <a:p>
            <a:fld id="{420390D6-89AF-4E35-9FF2-99FB7956B01D}" type="slidenum">
              <a:rPr lang="en-US" smtClean="0"/>
              <a:t>10</a:t>
            </a:fld>
            <a:endParaRPr lang="en-US" dirty="0"/>
          </a:p>
        </p:txBody>
      </p:sp>
    </p:spTree>
    <p:extLst>
      <p:ext uri="{BB962C8B-B14F-4D97-AF65-F5344CB8AC3E}">
        <p14:creationId xmlns:p14="http://schemas.microsoft.com/office/powerpoint/2010/main" val="96236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What’s in it for us?  </a:t>
            </a:r>
          </a:p>
          <a:p>
            <a:r>
              <a:rPr lang="en-US" dirty="0"/>
              <a:t>Make VISIBLE nursing and nursing’s contribution to patient, family, population health outcomes.  Let’s demonstrate what we intuitively know about nursing’s value to the world</a:t>
            </a:r>
            <a:r>
              <a:rPr lang="is-IS" dirty="0"/>
              <a:t>…</a:t>
            </a:r>
            <a:endParaRPr lang="en-US" dirty="0"/>
          </a:p>
          <a:p>
            <a:r>
              <a:rPr lang="en-US" dirty="0" err="1"/>
              <a:t>eCQM</a:t>
            </a:r>
            <a:r>
              <a:rPr lang="en-US" dirty="0"/>
              <a:t> stands for electronic clinical quality measures, which is an evolving requirement for meaningful use and now, MACRA.  We will be expected to extract quality measures from our EHRs. </a:t>
            </a:r>
          </a:p>
          <a:p>
            <a:r>
              <a:rPr lang="en-US" dirty="0"/>
              <a:t>Nursing assessments, diagnoses, interventions, outcomes are now included in the ONCs data standards—see 2017 Interoperability Standards Advisory.</a:t>
            </a:r>
          </a:p>
          <a:p>
            <a:r>
              <a:rPr lang="en-US" dirty="0"/>
              <a:t>Because our focus is not just a medical diagnosis, but a holistic perspective of enabling human beings to the highest possible state of health, from that individual’s perspective and personal goals, nursing’s care plan additions are by nature longitudinal yet are not always incorporated into health information exchange at transition of care.  The ANA is calling for that situation to change—it will require us to use the ONC standards of LOINC and SNOMED CT to ensure interoperability (2015 ANA Position Statement). </a:t>
            </a:r>
          </a:p>
          <a:p>
            <a:endParaRPr lang="en-US" dirty="0"/>
          </a:p>
        </p:txBody>
      </p:sp>
      <p:sp>
        <p:nvSpPr>
          <p:cNvPr id="4" name="Slide Number Placeholder 3"/>
          <p:cNvSpPr>
            <a:spLocks noGrp="1"/>
          </p:cNvSpPr>
          <p:nvPr>
            <p:ph type="sldNum" sz="quarter" idx="10"/>
          </p:nvPr>
        </p:nvSpPr>
        <p:spPr/>
        <p:txBody>
          <a:bodyPr/>
          <a:lstStyle/>
          <a:p>
            <a:pPr>
              <a:defRPr/>
            </a:pPr>
            <a:fld id="{F00BCF30-B69E-4534-8C0D-152C059F73ED}" type="slidenum">
              <a:rPr lang="en-US" smtClean="0"/>
              <a:pPr>
                <a:defRPr/>
              </a:pPr>
              <a:t>11</a:t>
            </a:fld>
            <a:endParaRPr lang="en-US" dirty="0"/>
          </a:p>
        </p:txBody>
      </p:sp>
    </p:spTree>
    <p:extLst>
      <p:ext uri="{BB962C8B-B14F-4D97-AF65-F5344CB8AC3E}">
        <p14:creationId xmlns:p14="http://schemas.microsoft.com/office/powerpoint/2010/main" val="229425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Mention there are seven interface terminologies recognized by nursing.</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5EA6FAA-81D4-4B50-8FE1-861CA5A6A3E9}" type="slidenum">
              <a:rPr lang="en-US" altLang="en-US" smtClean="0"/>
              <a:pPr/>
              <a:t>13</a:t>
            </a:fld>
            <a:endParaRPr lang="en-US" altLang="en-US"/>
          </a:p>
        </p:txBody>
      </p:sp>
    </p:spTree>
    <p:extLst>
      <p:ext uri="{BB962C8B-B14F-4D97-AF65-F5344CB8AC3E}">
        <p14:creationId xmlns:p14="http://schemas.microsoft.com/office/powerpoint/2010/main" val="364836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ability for nurses to make optimal clinical decisions is dependent upon having access to accurate, real-time information regardless of care setting. Data must also be structured in standard ways to enable sharable, comparable information.</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EDA091A-E1F8-4EE8-857E-1E3FF36CEADF}" type="slidenum">
              <a:rPr lang="en-US" altLang="en-US" smtClean="0"/>
              <a:pPr/>
              <a:t>16</a:t>
            </a:fld>
            <a:endParaRPr lang="en-US" altLang="en-US"/>
          </a:p>
        </p:txBody>
      </p:sp>
    </p:spTree>
    <p:extLst>
      <p:ext uri="{BB962C8B-B14F-4D97-AF65-F5344CB8AC3E}">
        <p14:creationId xmlns:p14="http://schemas.microsoft.com/office/powerpoint/2010/main" val="138537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390D6-89AF-4E35-9FF2-99FB7956B01D}" type="slidenum">
              <a:rPr lang="en-US" smtClean="0"/>
              <a:t>22</a:t>
            </a:fld>
            <a:endParaRPr lang="en-US" dirty="0"/>
          </a:p>
        </p:txBody>
      </p:sp>
    </p:spTree>
    <p:extLst>
      <p:ext uri="{BB962C8B-B14F-4D97-AF65-F5344CB8AC3E}">
        <p14:creationId xmlns:p14="http://schemas.microsoft.com/office/powerpoint/2010/main" val="11595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work has been done in the past 10 years or so to coding various nursing classifications and terminologies to SNOMED CT.  Almost no assessment data had been coded, which is why we focused our attention on assessments.  </a:t>
            </a:r>
          </a:p>
          <a:p>
            <a:r>
              <a:rPr lang="en-US" dirty="0"/>
              <a:t>The workgroup goals were</a:t>
            </a:r>
          </a:p>
          <a:p>
            <a:pPr marL="429482" indent="-347186">
              <a:buFont typeface="+mj-lt"/>
              <a:buAutoNum type="arabicPeriod"/>
            </a:pPr>
            <a:r>
              <a:rPr lang="en-US" dirty="0"/>
              <a:t>To identify the common assessment measures used in nursing, map them to LOINC, place them in a framework and publish in a public location. </a:t>
            </a:r>
          </a:p>
          <a:p>
            <a:endParaRPr lang="en-US" dirty="0"/>
          </a:p>
          <a:p>
            <a:pPr marL="429482" indent="-347186">
              <a:buFont typeface="+mj-lt"/>
              <a:buAutoNum type="arabicPeriod" startAt="2"/>
            </a:pPr>
            <a:r>
              <a:rPr lang="en-US" dirty="0"/>
              <a:t>To identify the values associated with the common enumerated assessment measures and map them to SNOMED CT.</a:t>
            </a:r>
          </a:p>
          <a:p>
            <a:endParaRPr lang="en-US" dirty="0"/>
          </a:p>
        </p:txBody>
      </p:sp>
      <p:sp>
        <p:nvSpPr>
          <p:cNvPr id="4" name="Slide Number Placeholder 3"/>
          <p:cNvSpPr>
            <a:spLocks noGrp="1"/>
          </p:cNvSpPr>
          <p:nvPr>
            <p:ph type="sldNum" sz="quarter" idx="10"/>
          </p:nvPr>
        </p:nvSpPr>
        <p:spPr/>
        <p:txBody>
          <a:bodyPr/>
          <a:lstStyle/>
          <a:p>
            <a:fld id="{420390D6-89AF-4E35-9FF2-99FB7956B01D}" type="slidenum">
              <a:rPr lang="en-US" smtClean="0"/>
              <a:t>23</a:t>
            </a:fld>
            <a:endParaRPr lang="en-US" dirty="0"/>
          </a:p>
        </p:txBody>
      </p:sp>
    </p:spTree>
    <p:extLst>
      <p:ext uri="{BB962C8B-B14F-4D97-AF65-F5344CB8AC3E}">
        <p14:creationId xmlns:p14="http://schemas.microsoft.com/office/powerpoint/2010/main" val="56863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with physiologic assessments, reasoning that the top 100 data elements would reflect primarily physiologic assessments.  That was mostly true , though some might argue that Pain actually belongs in the psychological domain. </a:t>
            </a:r>
          </a:p>
        </p:txBody>
      </p:sp>
      <p:sp>
        <p:nvSpPr>
          <p:cNvPr id="4" name="Slide Number Placeholder 3"/>
          <p:cNvSpPr>
            <a:spLocks noGrp="1"/>
          </p:cNvSpPr>
          <p:nvPr>
            <p:ph type="sldNum" sz="quarter" idx="10"/>
          </p:nvPr>
        </p:nvSpPr>
        <p:spPr/>
        <p:txBody>
          <a:bodyPr/>
          <a:lstStyle/>
          <a:p>
            <a:fld id="{420390D6-89AF-4E35-9FF2-99FB7956B01D}" type="slidenum">
              <a:rPr lang="en-US" smtClean="0"/>
              <a:t>24</a:t>
            </a:fld>
            <a:endParaRPr lang="en-US" dirty="0"/>
          </a:p>
        </p:txBody>
      </p:sp>
    </p:spTree>
    <p:extLst>
      <p:ext uri="{BB962C8B-B14F-4D97-AF65-F5344CB8AC3E}">
        <p14:creationId xmlns:p14="http://schemas.microsoft.com/office/powerpoint/2010/main" val="150902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390D6-89AF-4E35-9FF2-99FB7956B01D}" type="slidenum">
              <a:rPr lang="en-US" smtClean="0"/>
              <a:t>25</a:t>
            </a:fld>
            <a:endParaRPr lang="en-US" dirty="0"/>
          </a:p>
        </p:txBody>
      </p:sp>
    </p:spTree>
    <p:extLst>
      <p:ext uri="{BB962C8B-B14F-4D97-AF65-F5344CB8AC3E}">
        <p14:creationId xmlns:p14="http://schemas.microsoft.com/office/powerpoint/2010/main" val="670071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390D6-89AF-4E35-9FF2-99FB7956B01D}" type="slidenum">
              <a:rPr lang="en-US" smtClean="0"/>
              <a:t>26</a:t>
            </a:fld>
            <a:endParaRPr lang="en-US" dirty="0"/>
          </a:p>
        </p:txBody>
      </p:sp>
    </p:spTree>
    <p:extLst>
      <p:ext uri="{BB962C8B-B14F-4D97-AF65-F5344CB8AC3E}">
        <p14:creationId xmlns:p14="http://schemas.microsoft.com/office/powerpoint/2010/main" val="128578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More work to do, but this is a good start and</a:t>
            </a:r>
            <a:r>
              <a:rPr lang="en-US" baseline="0" dirty="0"/>
              <a:t> the coding will be available publically for Nursing to use in their own EHRs—Epic has provided strong support for this work.  </a:t>
            </a:r>
            <a:endParaRPr lang="en-US" dirty="0"/>
          </a:p>
        </p:txBody>
      </p:sp>
      <p:sp>
        <p:nvSpPr>
          <p:cNvPr id="4" name="Slide Number Placeholder 3"/>
          <p:cNvSpPr>
            <a:spLocks noGrp="1"/>
          </p:cNvSpPr>
          <p:nvPr>
            <p:ph type="sldNum" sz="quarter" idx="10"/>
          </p:nvPr>
        </p:nvSpPr>
        <p:spPr/>
        <p:txBody>
          <a:bodyPr/>
          <a:lstStyle/>
          <a:p>
            <a:pPr>
              <a:defRPr/>
            </a:pPr>
            <a:fld id="{F00BCF30-B69E-4534-8C0D-152C059F73ED}" type="slidenum">
              <a:rPr lang="en-US" smtClean="0"/>
              <a:pPr>
                <a:defRPr/>
              </a:pPr>
              <a:t>27</a:t>
            </a:fld>
            <a:endParaRPr lang="en-US" dirty="0"/>
          </a:p>
        </p:txBody>
      </p:sp>
    </p:spTree>
    <p:extLst>
      <p:ext uri="{BB962C8B-B14F-4D97-AF65-F5344CB8AC3E}">
        <p14:creationId xmlns:p14="http://schemas.microsoft.com/office/powerpoint/2010/main" val="290248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STATEMENT:</a:t>
            </a:r>
          </a:p>
          <a:p>
            <a:r>
              <a:rPr lang="en-US" dirty="0"/>
              <a:t>Current as of 9-2016 (Bonnie </a:t>
            </a:r>
            <a:r>
              <a:rPr lang="en-US" dirty="0" err="1"/>
              <a:t>Westra</a:t>
            </a:r>
            <a:r>
              <a:rPr lang="en-US" dirty="0"/>
              <a:t> confirmed)</a:t>
            </a:r>
          </a:p>
          <a:p>
            <a:r>
              <a:rPr lang="en-US" dirty="0"/>
              <a:t>We really need to call out Connie and Bonnie’s leadership as this collaboration has been amazingly successful in creating a shared vision and closing gaps that have existed for 30+ years.  </a:t>
            </a:r>
          </a:p>
          <a:p>
            <a:r>
              <a:rPr lang="en-US" dirty="0"/>
              <a:t>We encourage you to visit the website and learn more about the exciting work efforts and then JOIN one-–we need the collective wisdom and ideas.</a:t>
            </a:r>
          </a:p>
          <a:p>
            <a:r>
              <a:rPr lang="en-US" b="1" dirty="0"/>
              <a:t>You can just search “Nursing big data” and find the website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20390D6-89AF-4E35-9FF2-99FB7956B01D}" type="slidenum">
              <a:rPr lang="en-US" smtClean="0"/>
              <a:t>2</a:t>
            </a:fld>
            <a:endParaRPr lang="en-US" dirty="0"/>
          </a:p>
        </p:txBody>
      </p:sp>
    </p:spTree>
    <p:extLst>
      <p:ext uri="{BB962C8B-B14F-4D97-AF65-F5344CB8AC3E}">
        <p14:creationId xmlns:p14="http://schemas.microsoft.com/office/powerpoint/2010/main" val="214728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390D6-89AF-4E35-9FF2-99FB7956B01D}" type="slidenum">
              <a:rPr lang="en-US" smtClean="0"/>
              <a:t>28</a:t>
            </a:fld>
            <a:endParaRPr lang="en-US" dirty="0"/>
          </a:p>
        </p:txBody>
      </p:sp>
    </p:spTree>
    <p:extLst>
      <p:ext uri="{BB962C8B-B14F-4D97-AF65-F5344CB8AC3E}">
        <p14:creationId xmlns:p14="http://schemas.microsoft.com/office/powerpoint/2010/main" val="76363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390D6-89AF-4E35-9FF2-99FB7956B01D}" type="slidenum">
              <a:rPr lang="en-US" smtClean="0"/>
              <a:t>29</a:t>
            </a:fld>
            <a:endParaRPr lang="en-US" dirty="0"/>
          </a:p>
        </p:txBody>
      </p:sp>
    </p:spTree>
    <p:extLst>
      <p:ext uri="{BB962C8B-B14F-4D97-AF65-F5344CB8AC3E}">
        <p14:creationId xmlns:p14="http://schemas.microsoft.com/office/powerpoint/2010/main" val="175392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390D6-89AF-4E35-9FF2-99FB7956B01D}" type="slidenum">
              <a:rPr lang="en-US" smtClean="0"/>
              <a:t>30</a:t>
            </a:fld>
            <a:endParaRPr lang="en-US" dirty="0"/>
          </a:p>
        </p:txBody>
      </p:sp>
    </p:spTree>
    <p:extLst>
      <p:ext uri="{BB962C8B-B14F-4D97-AF65-F5344CB8AC3E}">
        <p14:creationId xmlns:p14="http://schemas.microsoft.com/office/powerpoint/2010/main" val="53471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Abbreviated Version</a:t>
            </a:r>
          </a:p>
        </p:txBody>
      </p:sp>
      <p:sp>
        <p:nvSpPr>
          <p:cNvPr id="4" name="Slide Number Placeholder 3"/>
          <p:cNvSpPr>
            <a:spLocks noGrp="1"/>
          </p:cNvSpPr>
          <p:nvPr>
            <p:ph type="sldNum" sz="quarter" idx="10"/>
          </p:nvPr>
        </p:nvSpPr>
        <p:spPr/>
        <p:txBody>
          <a:bodyPr/>
          <a:lstStyle/>
          <a:p>
            <a:fld id="{420390D6-89AF-4E35-9FF2-99FB7956B01D}" type="slidenum">
              <a:rPr lang="en-US" smtClean="0"/>
              <a:t>3</a:t>
            </a:fld>
            <a:endParaRPr lang="en-US" dirty="0"/>
          </a:p>
        </p:txBody>
      </p:sp>
    </p:spTree>
    <p:extLst>
      <p:ext uri="{BB962C8B-B14F-4D97-AF65-F5344CB8AC3E}">
        <p14:creationId xmlns:p14="http://schemas.microsoft.com/office/powerpoint/2010/main" val="263970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The Clinical Data Analytics group projects:</a:t>
            </a:r>
          </a:p>
          <a:p>
            <a:r>
              <a:rPr lang="is-IS" dirty="0"/>
              <a:t>Develop nursing information model for Pain, derived from what is actually being documented in EHRs</a:t>
            </a:r>
          </a:p>
          <a:p>
            <a:r>
              <a:rPr lang="is-IS" dirty="0"/>
              <a:t>Incorporate nursing data into national research common data models</a:t>
            </a:r>
            <a:endParaRPr lang="en-US" dirty="0"/>
          </a:p>
        </p:txBody>
      </p:sp>
      <p:sp>
        <p:nvSpPr>
          <p:cNvPr id="4" name="Slide Number Placeholder 3"/>
          <p:cNvSpPr>
            <a:spLocks noGrp="1"/>
          </p:cNvSpPr>
          <p:nvPr>
            <p:ph type="sldNum" sz="quarter" idx="10"/>
          </p:nvPr>
        </p:nvSpPr>
        <p:spPr/>
        <p:txBody>
          <a:bodyPr/>
          <a:lstStyle/>
          <a:p>
            <a:fld id="{420390D6-89AF-4E35-9FF2-99FB7956B01D}" type="slidenum">
              <a:rPr lang="en-US" smtClean="0"/>
              <a:t>4</a:t>
            </a:fld>
            <a:endParaRPr lang="en-US" dirty="0"/>
          </a:p>
        </p:txBody>
      </p:sp>
    </p:spTree>
    <p:extLst>
      <p:ext uri="{BB962C8B-B14F-4D97-AF65-F5344CB8AC3E}">
        <p14:creationId xmlns:p14="http://schemas.microsoft.com/office/powerpoint/2010/main" val="111492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Nursing is underrepresented when it comes to Health IT policy and yet nursing is the largest clinician group using HIT.  </a:t>
            </a:r>
          </a:p>
          <a:p>
            <a:r>
              <a:rPr lang="en-US" dirty="0"/>
              <a:t>The NMMDS was developed to support nurse executive decision making and to compare effectiveness across settings.  The Context of Care group is looking at how use of the NMMDS can be used to look at nursing’s role and contribution to the quadruple aim:  Better Care, Better Health, Lower Cost and the more recent addition of improving the caregiver’s experience.  </a:t>
            </a:r>
          </a:p>
        </p:txBody>
      </p:sp>
      <p:sp>
        <p:nvSpPr>
          <p:cNvPr id="4" name="Slide Number Placeholder 3"/>
          <p:cNvSpPr>
            <a:spLocks noGrp="1"/>
          </p:cNvSpPr>
          <p:nvPr>
            <p:ph type="sldNum" sz="quarter" idx="10"/>
          </p:nvPr>
        </p:nvSpPr>
        <p:spPr/>
        <p:txBody>
          <a:bodyPr/>
          <a:lstStyle/>
          <a:p>
            <a:fld id="{420390D6-89AF-4E35-9FF2-99FB7956B01D}" type="slidenum">
              <a:rPr lang="en-US" smtClean="0"/>
              <a:t>5</a:t>
            </a:fld>
            <a:endParaRPr lang="en-US" dirty="0"/>
          </a:p>
        </p:txBody>
      </p:sp>
    </p:spTree>
    <p:extLst>
      <p:ext uri="{BB962C8B-B14F-4D97-AF65-F5344CB8AC3E}">
        <p14:creationId xmlns:p14="http://schemas.microsoft.com/office/powerpoint/2010/main" val="159628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support faculty with the right knowledge, tools, resources, and curriculum to incorporate informatics content and competencies into all levels of education.</a:t>
            </a:r>
          </a:p>
          <a:p>
            <a:r>
              <a:rPr lang="en-US" dirty="0"/>
              <a:t>Demonstrating the value of nursing care requires objective and replicable measures, and this evolving model will leverage current data collection with a couple of additions that may not currently be available.  The NPI is a prime example-–NPIs are not just for billing providers.  And by the way, it takes about 10 minutes to apply online and less than 5 minutes to receive your NPI.</a:t>
            </a:r>
          </a:p>
        </p:txBody>
      </p:sp>
      <p:sp>
        <p:nvSpPr>
          <p:cNvPr id="4" name="Slide Number Placeholder 3"/>
          <p:cNvSpPr>
            <a:spLocks noGrp="1"/>
          </p:cNvSpPr>
          <p:nvPr>
            <p:ph type="sldNum" sz="quarter" idx="10"/>
          </p:nvPr>
        </p:nvSpPr>
        <p:spPr/>
        <p:txBody>
          <a:bodyPr/>
          <a:lstStyle/>
          <a:p>
            <a:fld id="{420390D6-89AF-4E35-9FF2-99FB7956B01D}" type="slidenum">
              <a:rPr lang="en-US" smtClean="0"/>
              <a:t>6</a:t>
            </a:fld>
            <a:endParaRPr lang="en-US" dirty="0"/>
          </a:p>
        </p:txBody>
      </p:sp>
    </p:spTree>
    <p:extLst>
      <p:ext uri="{BB962C8B-B14F-4D97-AF65-F5344CB8AC3E}">
        <p14:creationId xmlns:p14="http://schemas.microsoft.com/office/powerpoint/2010/main" val="173185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mHealth</a:t>
            </a:r>
            <a:r>
              <a:rPr lang="en-US" dirty="0"/>
              <a:t> is exploding and new companies with new products emerge daily.  Nurses can help to inform the </a:t>
            </a:r>
            <a:r>
              <a:rPr lang="en-US" dirty="0" err="1"/>
              <a:t>usefullness</a:t>
            </a:r>
            <a:r>
              <a:rPr lang="en-US" dirty="0"/>
              <a:t> and the usability of </a:t>
            </a:r>
            <a:r>
              <a:rPr lang="en-US" dirty="0" err="1"/>
              <a:t>mHealth</a:t>
            </a:r>
            <a:r>
              <a:rPr lang="en-US" dirty="0"/>
              <a:t> as well as leading patient advocacy for </a:t>
            </a:r>
            <a:r>
              <a:rPr lang="en-US" dirty="0" err="1"/>
              <a:t>mHealth</a:t>
            </a:r>
            <a:r>
              <a:rPr lang="en-US" dirty="0"/>
              <a:t>.</a:t>
            </a:r>
          </a:p>
          <a:p>
            <a:r>
              <a:rPr lang="en-US" dirty="0"/>
              <a:t>Social and Behavioral Determinants of Health have long been included in the nursing process, but have been invisible.  As technology matures, an electronic longitudinal care plan is now feasible and the development of a shared model and toolkit is critical to maintaining nursing visibility in the care process. </a:t>
            </a:r>
          </a:p>
        </p:txBody>
      </p:sp>
      <p:sp>
        <p:nvSpPr>
          <p:cNvPr id="4" name="Slide Number Placeholder 3"/>
          <p:cNvSpPr>
            <a:spLocks noGrp="1"/>
          </p:cNvSpPr>
          <p:nvPr>
            <p:ph type="sldNum" sz="quarter" idx="10"/>
          </p:nvPr>
        </p:nvSpPr>
        <p:spPr/>
        <p:txBody>
          <a:bodyPr/>
          <a:lstStyle/>
          <a:p>
            <a:fld id="{420390D6-89AF-4E35-9FF2-99FB7956B01D}" type="slidenum">
              <a:rPr lang="en-US" smtClean="0"/>
              <a:t>7</a:t>
            </a:fld>
            <a:endParaRPr lang="en-US" dirty="0"/>
          </a:p>
        </p:txBody>
      </p:sp>
    </p:spTree>
    <p:extLst>
      <p:ext uri="{BB962C8B-B14F-4D97-AF65-F5344CB8AC3E}">
        <p14:creationId xmlns:p14="http://schemas.microsoft.com/office/powerpoint/2010/main" val="43995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rPr>
              <a:t>Transforming Nursing Documentation is focused on targeted </a:t>
            </a:r>
            <a:r>
              <a:rPr lang="en-US" dirty="0" err="1">
                <a:latin typeface="Calibri" charset="0"/>
                <a:ea typeface="ＭＳ Ｐゴシック" charset="0"/>
              </a:rPr>
              <a:t>interprofessional</a:t>
            </a:r>
            <a:r>
              <a:rPr lang="en-US" dirty="0">
                <a:latin typeface="Calibri" charset="0"/>
                <a:ea typeface="ＭＳ Ｐゴシック" charset="0"/>
              </a:rPr>
              <a:t> documentation in EHRs that better supports clinical decisions and patient decisions, incorporating the best evidence available—Precision Nursing is the goal.</a:t>
            </a:r>
          </a:p>
          <a:p>
            <a:r>
              <a:rPr lang="en-US" dirty="0">
                <a:latin typeface="Calibri" charset="0"/>
                <a:ea typeface="ＭＳ Ｐゴシック" charset="0"/>
              </a:rPr>
              <a:t>Encoding and modeling Data—this group is working to code nursing/</a:t>
            </a:r>
            <a:r>
              <a:rPr lang="en-US" dirty="0" err="1">
                <a:latin typeface="Calibri" charset="0"/>
                <a:ea typeface="ＭＳ Ｐゴシック" charset="0"/>
              </a:rPr>
              <a:t>interprofessional</a:t>
            </a:r>
            <a:r>
              <a:rPr lang="en-US" dirty="0">
                <a:latin typeface="Calibri" charset="0"/>
                <a:ea typeface="ＭＳ Ｐゴシック" charset="0"/>
              </a:rPr>
              <a:t> assessment data according to the federal standards (LOINC and SNOMED CT) and is broadening scope to all elements of the nursing process based on use case.  Implementation of coded assessments and other data elements into EHRs will be piloted.</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9E240D-12B3-7845-923E-42C569C70AED}" type="slidenum">
              <a:rPr lang="en-US" sz="1300"/>
              <a:pPr/>
              <a:t>8</a:t>
            </a:fld>
            <a:endParaRPr lang="en-US" sz="1300" dirty="0"/>
          </a:p>
        </p:txBody>
      </p:sp>
    </p:spTree>
    <p:extLst>
      <p:ext uri="{BB962C8B-B14F-4D97-AF65-F5344CB8AC3E}">
        <p14:creationId xmlns:p14="http://schemas.microsoft.com/office/powerpoint/2010/main" val="62165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Want to especially acknowledge Susan</a:t>
            </a:r>
            <a:r>
              <a:rPr lang="en-US" baseline="0" dirty="0"/>
              <a:t> Matney</a:t>
            </a:r>
            <a:r>
              <a:rPr lang="en-US" dirty="0"/>
              <a:t>, who launched this workgroup.</a:t>
            </a:r>
          </a:p>
          <a:p>
            <a:r>
              <a:rPr lang="en-US" baseline="0" dirty="0"/>
              <a:t>Susan</a:t>
            </a:r>
            <a:r>
              <a:rPr lang="en-US" dirty="0"/>
              <a:t> </a:t>
            </a:r>
            <a:r>
              <a:rPr lang="en-US" baseline="0" dirty="0"/>
              <a:t>and Judy Warren </a:t>
            </a:r>
            <a:r>
              <a:rPr lang="en-US" dirty="0"/>
              <a:t>are leading experts in modeling and </a:t>
            </a:r>
            <a:r>
              <a:rPr lang="en-US" baseline="0" dirty="0"/>
              <a:t>coding nursing documentation.  </a:t>
            </a:r>
          </a:p>
          <a:p>
            <a:endParaRPr lang="en-US" baseline="0" dirty="0"/>
          </a:p>
          <a:p>
            <a:pPr lvl="1" rtl="0" fontAlgn="ct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2844264-0B36-4792-A909-493101CF8813}" type="slidenum">
              <a:rPr lang="en-US" smtClean="0"/>
              <a:t>9</a:t>
            </a:fld>
            <a:endParaRPr lang="en-US" dirty="0"/>
          </a:p>
        </p:txBody>
      </p:sp>
    </p:spTree>
    <p:extLst>
      <p:ext uri="{BB962C8B-B14F-4D97-AF65-F5344CB8AC3E}">
        <p14:creationId xmlns:p14="http://schemas.microsoft.com/office/powerpoint/2010/main" val="392855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1E818-B231-491A-81D6-99B490D8E2D7}"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184604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1E818-B231-491A-81D6-99B490D8E2D7}"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42431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1E818-B231-491A-81D6-99B490D8E2D7}"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54071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1E818-B231-491A-81D6-99B490D8E2D7}"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371049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1E818-B231-491A-81D6-99B490D8E2D7}" type="datetimeFigureOut">
              <a:rPr lang="en-US" smtClean="0"/>
              <a:t>7/10/19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287252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1E818-B231-491A-81D6-99B490D8E2D7}"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193298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1E818-B231-491A-81D6-99B490D8E2D7}" type="datetimeFigureOut">
              <a:rPr lang="en-US" smtClean="0"/>
              <a:t>7/10/19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146203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1E818-B231-491A-81D6-99B490D8E2D7}" type="datetimeFigureOut">
              <a:rPr lang="en-US" smtClean="0"/>
              <a:t>7/10/19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164501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1E818-B231-491A-81D6-99B490D8E2D7}" type="datetimeFigureOut">
              <a:rPr lang="en-US" smtClean="0"/>
              <a:t>7/10/19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37274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1E818-B231-491A-81D6-99B490D8E2D7}"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80396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1E818-B231-491A-81D6-99B490D8E2D7}" type="datetimeFigureOut">
              <a:rPr lang="en-US" smtClean="0"/>
              <a:t>7/10/19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1F1D66-EE27-4FCE-868C-A4656D11F249}" type="slidenum">
              <a:rPr lang="en-US" smtClean="0"/>
              <a:t>‹#›</a:t>
            </a:fld>
            <a:endParaRPr lang="en-US" dirty="0"/>
          </a:p>
        </p:txBody>
      </p:sp>
    </p:spTree>
    <p:extLst>
      <p:ext uri="{BB962C8B-B14F-4D97-AF65-F5344CB8AC3E}">
        <p14:creationId xmlns:p14="http://schemas.microsoft.com/office/powerpoint/2010/main" val="3259123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1E818-B231-491A-81D6-99B490D8E2D7}" type="datetimeFigureOut">
              <a:rPr lang="en-US" smtClean="0"/>
              <a:t>7/10/19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F1D66-EE27-4FCE-868C-A4656D11F249}" type="slidenum">
              <a:rPr lang="en-US" smtClean="0"/>
              <a:t>‹#›</a:t>
            </a:fld>
            <a:endParaRPr lang="en-US" dirty="0"/>
          </a:p>
        </p:txBody>
      </p:sp>
    </p:spTree>
    <p:extLst>
      <p:ext uri="{BB962C8B-B14F-4D97-AF65-F5344CB8AC3E}">
        <p14:creationId xmlns:p14="http://schemas.microsoft.com/office/powerpoint/2010/main" val="38964523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ealthit.gov/isa/sites/isa/files/inline-files/2019ISAReferenceEdition.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jn.sagepub.com/content/early/2016/07/18/0193945916659471.ful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60938"/>
            <a:ext cx="7886700" cy="4716026"/>
          </a:xfrm>
        </p:spPr>
        <p:txBody>
          <a:bodyPr>
            <a:normAutofit fontScale="55000" lnSpcReduction="20000"/>
          </a:bodyPr>
          <a:lstStyle/>
          <a:p>
            <a:pPr marL="0" indent="0">
              <a:buNone/>
            </a:pPr>
            <a:r>
              <a:rPr lang="en-US" sz="9600" dirty="0"/>
              <a:t>"If you cannot name it, you cannot control it, finance it, research it, teach it, or put it into public policy."</a:t>
            </a:r>
          </a:p>
          <a:p>
            <a:pPr marL="0" indent="0">
              <a:buNone/>
            </a:pPr>
            <a:r>
              <a:rPr lang="en-US" sz="5100" dirty="0"/>
              <a:t>Norma Lang, PhD, RN, FAAN, FRCN (1990)</a:t>
            </a:r>
          </a:p>
          <a:p>
            <a:pPr marL="0" indent="0">
              <a:buNone/>
            </a:pPr>
            <a:endParaRPr lang="en-US" sz="2400" dirty="0">
              <a:latin typeface="Calibri" panose="020F0502020204030204" pitchFamily="34" charset="0"/>
            </a:endParaRPr>
          </a:p>
          <a:p>
            <a:pPr marL="0" indent="0">
              <a:buNone/>
            </a:pPr>
            <a:endParaRPr lang="en-US" sz="2400" dirty="0">
              <a:latin typeface="Calibri" panose="020F0502020204030204" pitchFamily="34" charset="0"/>
            </a:endParaRPr>
          </a:p>
          <a:p>
            <a:pPr marL="0" indent="0">
              <a:buNone/>
            </a:pPr>
            <a:r>
              <a:rPr lang="en-US" sz="3200" dirty="0">
                <a:latin typeface="Calibri" panose="020F0502020204030204" pitchFamily="34" charset="0"/>
              </a:rPr>
              <a:t>Classification for Nursing Practice,“ </a:t>
            </a:r>
            <a:r>
              <a:rPr lang="en-US" sz="3200" i="1" dirty="0">
                <a:latin typeface="Calibri" panose="020F0502020204030204" pitchFamily="34" charset="0"/>
              </a:rPr>
              <a:t>International Nursing Review, </a:t>
            </a:r>
            <a:r>
              <a:rPr lang="en-US" sz="3200" dirty="0">
                <a:latin typeface="Calibri" panose="020F0502020204030204" pitchFamily="34" charset="0"/>
              </a:rPr>
              <a:t>39</a:t>
            </a:r>
          </a:p>
          <a:p>
            <a:pPr marL="0" indent="0">
              <a:buNone/>
            </a:pPr>
            <a:r>
              <a:rPr lang="en-US" sz="3200" dirty="0">
                <a:latin typeface="Calibri" panose="020F0502020204030204" pitchFamily="34" charset="0"/>
              </a:rPr>
              <a:t> no. 4, (1992): 109-112.</a:t>
            </a:r>
          </a:p>
        </p:txBody>
      </p:sp>
    </p:spTree>
    <p:extLst>
      <p:ext uri="{BB962C8B-B14F-4D97-AF65-F5344CB8AC3E}">
        <p14:creationId xmlns:p14="http://schemas.microsoft.com/office/powerpoint/2010/main" val="313595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0" y="762000"/>
            <a:ext cx="5943600" cy="609600"/>
          </a:xfrm>
        </p:spPr>
        <p:txBody>
          <a:bodyPr>
            <a:normAutofit fontScale="90000"/>
          </a:bodyPr>
          <a:lstStyle/>
          <a:p>
            <a:pPr algn="r" eaLnBrk="1" hangingPunct="1"/>
            <a:r>
              <a:rPr lang="en-US" altLang="en-US" sz="4000" dirty="0"/>
              <a:t>Florence Nightingale, 1863</a:t>
            </a:r>
          </a:p>
        </p:txBody>
      </p:sp>
      <p:sp>
        <p:nvSpPr>
          <p:cNvPr id="6147" name="Rectangle 3"/>
          <p:cNvSpPr>
            <a:spLocks noGrp="1" noChangeArrowheads="1"/>
          </p:cNvSpPr>
          <p:nvPr>
            <p:ph type="body" idx="1"/>
          </p:nvPr>
        </p:nvSpPr>
        <p:spPr>
          <a:xfrm>
            <a:off x="2286000" y="1657350"/>
            <a:ext cx="6019800" cy="4819650"/>
          </a:xfrm>
        </p:spPr>
        <p:txBody>
          <a:bodyPr/>
          <a:lstStyle/>
          <a:p>
            <a:pPr eaLnBrk="1" hangingPunct="1">
              <a:lnSpc>
                <a:spcPct val="90000"/>
              </a:lnSpc>
              <a:buFontTx/>
              <a:buNone/>
            </a:pPr>
            <a:r>
              <a:rPr lang="en-US" altLang="en-US" sz="2800" dirty="0"/>
              <a:t>   </a:t>
            </a:r>
            <a:r>
              <a:rPr lang="en-US" altLang="en-US" sz="2400" dirty="0"/>
              <a:t>In attempting to arrive at the truth, I have applied everywhere for information, but in scarcely an instance have I been able to obtain hospital records fit for any purpose of comparison.  If they could be obtained they would enable us to decide many  other questions besides the one alluded to.  They would show  the subscribers how their money was being spent, what good was really being done with it, or whether the money was not doing mischief rather than good.</a:t>
            </a:r>
          </a:p>
        </p:txBody>
      </p:sp>
      <p:pic>
        <p:nvPicPr>
          <p:cNvPr id="614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533400"/>
            <a:ext cx="1689100"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001" t="2026" r="7000" b="4730"/>
          <a:stretch/>
        </p:blipFill>
        <p:spPr>
          <a:xfrm>
            <a:off x="748748" y="4067175"/>
            <a:ext cx="1537252" cy="2438400"/>
          </a:xfrm>
          <a:prstGeom prst="rect">
            <a:avLst/>
          </a:prstGeom>
        </p:spPr>
      </p:pic>
      <p:sp>
        <p:nvSpPr>
          <p:cNvPr id="3" name="TextBox 2"/>
          <p:cNvSpPr txBox="1"/>
          <p:nvPr/>
        </p:nvSpPr>
        <p:spPr>
          <a:xfrm>
            <a:off x="4781550" y="5617687"/>
            <a:ext cx="3352800" cy="954107"/>
          </a:xfrm>
          <a:prstGeom prst="rect">
            <a:avLst/>
          </a:prstGeom>
          <a:noFill/>
        </p:spPr>
        <p:txBody>
          <a:bodyPr wrap="square" rtlCol="0">
            <a:spAutoFit/>
          </a:bodyPr>
          <a:lstStyle/>
          <a:p>
            <a:r>
              <a:rPr lang="en-US" sz="1400" dirty="0"/>
              <a:t>Nightingale, F. (1863). Notes on Hospitals. London; Longman, Green, Longman, Roberts, &amp; Green, p. 176</a:t>
            </a:r>
          </a:p>
          <a:p>
            <a:r>
              <a:rPr lang="en-US" sz="1400" i="1" dirty="0"/>
              <a:t>Re-used from J. Warren 2014 presentation</a:t>
            </a:r>
          </a:p>
        </p:txBody>
      </p:sp>
    </p:spTree>
    <p:extLst>
      <p:ext uri="{BB962C8B-B14F-4D97-AF65-F5344CB8AC3E}">
        <p14:creationId xmlns:p14="http://schemas.microsoft.com/office/powerpoint/2010/main" val="282057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Standardized Data: Benefits </a:t>
            </a:r>
          </a:p>
        </p:txBody>
      </p:sp>
      <p:sp>
        <p:nvSpPr>
          <p:cNvPr id="2" name="Content Placeholder 1"/>
          <p:cNvSpPr>
            <a:spLocks noGrp="1"/>
          </p:cNvSpPr>
          <p:nvPr>
            <p:ph idx="1"/>
          </p:nvPr>
        </p:nvSpPr>
        <p:spPr/>
        <p:txBody>
          <a:bodyPr>
            <a:normAutofit/>
          </a:bodyPr>
          <a:lstStyle/>
          <a:p>
            <a:r>
              <a:rPr lang="en-US" dirty="0"/>
              <a:t>Measure the contributions of nursing within the </a:t>
            </a:r>
            <a:r>
              <a:rPr lang="en-US" dirty="0" err="1"/>
              <a:t>interprofessional</a:t>
            </a:r>
            <a:r>
              <a:rPr lang="en-US" dirty="0"/>
              <a:t> team context</a:t>
            </a:r>
          </a:p>
          <a:p>
            <a:r>
              <a:rPr lang="en-US" dirty="0"/>
              <a:t>Support ‘Value of Nursing’ measurement</a:t>
            </a:r>
          </a:p>
          <a:p>
            <a:r>
              <a:rPr lang="en-US" dirty="0"/>
              <a:t>Enable eCQMs</a:t>
            </a:r>
          </a:p>
          <a:p>
            <a:r>
              <a:rPr lang="en-US" dirty="0"/>
              <a:t>Enhance care coordination across the continuum (nursing data in C-CDA)</a:t>
            </a:r>
          </a:p>
          <a:p>
            <a:r>
              <a:rPr lang="en-US" dirty="0"/>
              <a:t>Enable cross-institutional nursing-sensitive outcomes studies and quality improvement initiatives</a:t>
            </a:r>
          </a:p>
          <a:p>
            <a:pPr marL="0" indent="0">
              <a:buNone/>
            </a:pPr>
            <a:endParaRPr lang="en-US" dirty="0"/>
          </a:p>
          <a:p>
            <a:endParaRPr lang="en-US" dirty="0"/>
          </a:p>
        </p:txBody>
      </p:sp>
    </p:spTree>
    <p:extLst>
      <p:ext uri="{BB962C8B-B14F-4D97-AF65-F5344CB8AC3E}">
        <p14:creationId xmlns:p14="http://schemas.microsoft.com/office/powerpoint/2010/main" val="120007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sz="5300" dirty="0"/>
              <a:t>National Nursing Statements and Initiatives regarding Interoperability</a:t>
            </a:r>
            <a:br>
              <a:rPr lang="en-US" altLang="en-US" dirty="0"/>
            </a:br>
            <a:endParaRPr lang="en-US" dirty="0"/>
          </a:p>
        </p:txBody>
      </p:sp>
    </p:spTree>
    <p:extLst>
      <p:ext uri="{BB962C8B-B14F-4D97-AF65-F5344CB8AC3E}">
        <p14:creationId xmlns:p14="http://schemas.microsoft.com/office/powerpoint/2010/main" val="158905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ANAInclusion-of-Recognized-Terminologies_Page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528638"/>
            <a:ext cx="68167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3" y="403225"/>
            <a:ext cx="18573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2"/>
          <p:cNvSpPr txBox="1">
            <a:spLocks noChangeArrowheads="1"/>
          </p:cNvSpPr>
          <p:nvPr/>
        </p:nvSpPr>
        <p:spPr bwMode="auto">
          <a:xfrm>
            <a:off x="414338" y="2514600"/>
            <a:ext cx="84296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FontTx/>
              <a:buNone/>
            </a:pPr>
            <a:r>
              <a:rPr lang="en-US" altLang="en-US" sz="2800" b="1">
                <a:solidFill>
                  <a:schemeClr val="tx1"/>
                </a:solidFill>
              </a:rPr>
              <a:t>Purpose:  </a:t>
            </a:r>
          </a:p>
          <a:p>
            <a:pPr>
              <a:spcBef>
                <a:spcPct val="0"/>
              </a:spcBef>
            </a:pPr>
            <a:r>
              <a:rPr lang="en-US" altLang="en-US" sz="2800" b="1">
                <a:solidFill>
                  <a:schemeClr val="tx1"/>
                </a:solidFill>
              </a:rPr>
              <a:t> </a:t>
            </a:r>
            <a:r>
              <a:rPr lang="en-US" altLang="en-US" sz="2800">
                <a:solidFill>
                  <a:schemeClr val="tx1"/>
                </a:solidFill>
              </a:rPr>
              <a:t>Support for the use of recognized terminologies                                                                                supporting nursing practice</a:t>
            </a:r>
          </a:p>
          <a:p>
            <a:pPr>
              <a:spcBef>
                <a:spcPct val="0"/>
              </a:spcBef>
            </a:pPr>
            <a:r>
              <a:rPr lang="en-US" altLang="en-US" sz="2800">
                <a:solidFill>
                  <a:schemeClr val="tx1"/>
                </a:solidFill>
              </a:rPr>
              <a:t>Promote integration of terminologies into information technology solutions </a:t>
            </a:r>
          </a:p>
          <a:p>
            <a:pPr>
              <a:spcBef>
                <a:spcPct val="0"/>
              </a:spcBef>
            </a:pPr>
            <a:r>
              <a:rPr lang="en-US" altLang="en-US" sz="2800">
                <a:solidFill>
                  <a:schemeClr val="tx1"/>
                </a:solidFill>
              </a:rPr>
              <a:t>Facilitate interoperability between different concepts, nomenclatures, and information systems</a:t>
            </a:r>
          </a:p>
        </p:txBody>
      </p:sp>
      <p:sp>
        <p:nvSpPr>
          <p:cNvPr id="15" name="TextBox 14"/>
          <p:cNvSpPr txBox="1"/>
          <p:nvPr/>
        </p:nvSpPr>
        <p:spPr>
          <a:xfrm>
            <a:off x="385763" y="1485900"/>
            <a:ext cx="8258175" cy="1200150"/>
          </a:xfrm>
          <a:prstGeom prst="rect">
            <a:avLst/>
          </a:prstGeom>
          <a:noFill/>
        </p:spPr>
        <p:txBody>
          <a:bodyPr>
            <a:spAutoFit/>
          </a:bodyPr>
          <a:lstStyle/>
          <a:p>
            <a:pPr algn="ctr">
              <a:defRPr/>
            </a:pPr>
            <a:r>
              <a:rPr lang="en-US" sz="2400" dirty="0"/>
              <a:t> </a:t>
            </a:r>
            <a:r>
              <a:rPr lang="en-US" sz="2400" b="1" dirty="0"/>
              <a:t>Inclusion of Recognized Terminologies Supporting Nursing Practice within Electronic Health Records and Other Health Information Technology Solutions</a:t>
            </a:r>
            <a:endParaRPr lang="en-US" sz="2400" dirty="0">
              <a:latin typeface="+mn-lt"/>
            </a:endParaRPr>
          </a:p>
        </p:txBody>
      </p:sp>
      <p:sp>
        <p:nvSpPr>
          <p:cNvPr id="16" name="TextBox 15"/>
          <p:cNvSpPr txBox="1"/>
          <p:nvPr/>
        </p:nvSpPr>
        <p:spPr>
          <a:xfrm>
            <a:off x="385763" y="5486400"/>
            <a:ext cx="8701087" cy="523875"/>
          </a:xfrm>
          <a:prstGeom prst="rect">
            <a:avLst/>
          </a:prstGeom>
          <a:noFill/>
        </p:spPr>
        <p:txBody>
          <a:bodyPr>
            <a:spAutoFit/>
          </a:bodyPr>
          <a:lstStyle/>
          <a:p>
            <a:pPr>
              <a:defRPr/>
            </a:pPr>
            <a:r>
              <a:rPr lang="en-US" sz="1400" dirty="0">
                <a:latin typeface="+mn-lt"/>
              </a:rPr>
              <a:t>http://www.nursingworld.org/MainMenuCategories/Policy-Advocacy/Positions-and-Resolutions/ANAPositionStatements/Position-Statements-Alphabetically/Inclusion-of-Recognized-Terminologies-within-EHRs.html</a:t>
            </a:r>
          </a:p>
        </p:txBody>
      </p:sp>
    </p:spTree>
    <p:extLst>
      <p:ext uri="{BB962C8B-B14F-4D97-AF65-F5344CB8AC3E}">
        <p14:creationId xmlns:p14="http://schemas.microsoft.com/office/powerpoint/2010/main" val="7885579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ANAInclusion-of-Recognized-Terminologies_Page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514350"/>
            <a:ext cx="6816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403225"/>
            <a:ext cx="18573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2"/>
          <p:cNvSpPr txBox="1">
            <a:spLocks noChangeArrowheads="1"/>
          </p:cNvSpPr>
          <p:nvPr/>
        </p:nvSpPr>
        <p:spPr bwMode="auto">
          <a:xfrm>
            <a:off x="414338" y="2871788"/>
            <a:ext cx="84296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FontTx/>
              <a:buNone/>
            </a:pPr>
            <a:r>
              <a:rPr lang="en-US" altLang="en-US" sz="2800">
                <a:solidFill>
                  <a:schemeClr val="tx1"/>
                </a:solidFill>
              </a:rPr>
              <a:t>4. When exchanging a Consolidated Continuity of Care Document (C-CDA) with another setting for problems and care plans, SNOMED CT® and LOINC® should be used for exchange. LOINC® should be used for coding nursing assessments and outcomes and SNOMED CT® for problems, interventions, and observation findings. </a:t>
            </a:r>
          </a:p>
        </p:txBody>
      </p:sp>
      <p:sp>
        <p:nvSpPr>
          <p:cNvPr id="15" name="TextBox 14"/>
          <p:cNvSpPr txBox="1"/>
          <p:nvPr/>
        </p:nvSpPr>
        <p:spPr>
          <a:xfrm>
            <a:off x="385763" y="1600200"/>
            <a:ext cx="8258175" cy="1200150"/>
          </a:xfrm>
          <a:prstGeom prst="rect">
            <a:avLst/>
          </a:prstGeom>
          <a:noFill/>
        </p:spPr>
        <p:txBody>
          <a:bodyPr>
            <a:spAutoFit/>
          </a:bodyPr>
          <a:lstStyle/>
          <a:p>
            <a:pPr algn="ctr">
              <a:defRPr/>
            </a:pPr>
            <a:r>
              <a:rPr lang="en-US" sz="2400" dirty="0"/>
              <a:t> </a:t>
            </a:r>
            <a:r>
              <a:rPr lang="en-US" sz="2400" b="1" dirty="0"/>
              <a:t>Inclusion of Recognized Terminologies Supporting Nursing Practice within Electronic Health Records and Other Health Information Technology Solutions</a:t>
            </a:r>
            <a:endParaRPr lang="en-US" sz="2400" dirty="0">
              <a:latin typeface="+mn-lt"/>
            </a:endParaRPr>
          </a:p>
        </p:txBody>
      </p:sp>
    </p:spTree>
    <p:extLst>
      <p:ext uri="{BB962C8B-B14F-4D97-AF65-F5344CB8AC3E}">
        <p14:creationId xmlns:p14="http://schemas.microsoft.com/office/powerpoint/2010/main" val="8298847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579BF9C9-37FF-4150-91D1-D10D4CAEF4AA}" type="datetime1">
              <a:rPr lang="en-US"/>
              <a:pPr>
                <a:defRPr/>
              </a:pPr>
              <a:t>7/10/19</a:t>
            </a:fld>
            <a:endParaRPr lang="en-US" dirty="0"/>
          </a:p>
        </p:txBody>
      </p:sp>
      <p:sp>
        <p:nvSpPr>
          <p:cNvPr id="4" name="Slide Number Placeholder 3"/>
          <p:cNvSpPr>
            <a:spLocks noGrp="1"/>
          </p:cNvSpPr>
          <p:nvPr>
            <p:ph type="sldNum" sz="quarter" idx="12"/>
          </p:nvPr>
        </p:nvSpPr>
        <p:spPr/>
        <p:txBody>
          <a:bodyPr/>
          <a:lstStyle/>
          <a:p>
            <a:pPr>
              <a:defRPr/>
            </a:pPr>
            <a:fld id="{1B105F05-86CF-41B1-8CAA-3B080FCC5515}" type="slidenum">
              <a:rPr lang="en-US"/>
              <a:pPr>
                <a:defRPr/>
              </a:pPr>
              <a:t>15</a:t>
            </a:fld>
            <a:endParaRPr lang="en-US" dirty="0"/>
          </a:p>
        </p:txBody>
      </p:sp>
      <p:sp>
        <p:nvSpPr>
          <p:cNvPr id="6" name="TextBox 5"/>
          <p:cNvSpPr txBox="1"/>
          <p:nvPr/>
        </p:nvSpPr>
        <p:spPr>
          <a:xfrm>
            <a:off x="671513" y="6115050"/>
            <a:ext cx="3014662" cy="369888"/>
          </a:xfrm>
          <a:prstGeom prst="rect">
            <a:avLst/>
          </a:prstGeom>
          <a:noFill/>
        </p:spPr>
        <p:txBody>
          <a:bodyPr>
            <a:spAutoFit/>
          </a:bodyPr>
          <a:lstStyle/>
          <a:p>
            <a:pPr>
              <a:defRPr/>
            </a:pPr>
            <a:r>
              <a:rPr lang="en-US" dirty="0">
                <a:latin typeface="+mn-lt"/>
              </a:rPr>
              <a:t>http://www.himss.org/big10</a:t>
            </a:r>
          </a:p>
        </p:txBody>
      </p:sp>
      <p:pic>
        <p:nvPicPr>
          <p:cNvPr id="15365" name="Content Placeholder 8" descr="HIMSS_Nursing_Big10_flyer_04082015.jpg"/>
          <p:cNvPicPr>
            <a:picLocks noGrp="1" noChangeAspect="1"/>
          </p:cNvPicPr>
          <p:nvPr>
            <p:ph idx="1"/>
          </p:nvPr>
        </p:nvPicPr>
        <p:blipFill>
          <a:blip r:embed="rId2" cstate="print">
            <a:extLst>
              <a:ext uri="{28A0092B-C50C-407E-A947-70E740481C1C}">
                <a14:useLocalDpi xmlns:a14="http://schemas.microsoft.com/office/drawing/2010/main" val="0"/>
              </a:ext>
            </a:extLst>
          </a:blip>
          <a:srcRect l="6268" t="737" b="39915"/>
          <a:stretch>
            <a:fillRect/>
          </a:stretch>
        </p:blipFill>
        <p:spPr>
          <a:xfrm>
            <a:off x="942975" y="298450"/>
            <a:ext cx="7200900" cy="5902325"/>
          </a:xfrm>
        </p:spPr>
      </p:pic>
    </p:spTree>
    <p:extLst>
      <p:ext uri="{BB962C8B-B14F-4D97-AF65-F5344CB8AC3E}">
        <p14:creationId xmlns:p14="http://schemas.microsoft.com/office/powerpoint/2010/main" val="221782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85788"/>
            <a:ext cx="8229600" cy="831850"/>
          </a:xfrm>
        </p:spPr>
        <p:txBody>
          <a:bodyPr/>
          <a:lstStyle/>
          <a:p>
            <a:r>
              <a:rPr lang="en-US" altLang="en-US" sz="4000">
                <a:latin typeface="Times New Roman" panose="02020603050405020304" pitchFamily="18" charset="0"/>
                <a:cs typeface="Times New Roman" panose="02020603050405020304" pitchFamily="18" charset="0"/>
              </a:rPr>
              <a:t>Recommendations</a:t>
            </a:r>
            <a:endParaRPr lang="en-US" altLang="en-US" sz="4000">
              <a:solidFill>
                <a:srgbClr val="636363"/>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715963" y="1947863"/>
            <a:ext cx="7288212" cy="3478212"/>
          </a:xfrm>
        </p:spPr>
        <p:txBody>
          <a:bodyPr/>
          <a:lstStyle/>
          <a:p>
            <a:pPr marL="0" indent="0">
              <a:buFont typeface="Arial" panose="020B0604020202020204" pitchFamily="34" charset="0"/>
              <a:buNone/>
            </a:pPr>
            <a:r>
              <a:rPr lang="en-US" altLang="en-US"/>
              <a:t>1) Nurses should promote the use of standardized and accepted terminologies that address the documentation needs of the entire care team regardless of care setting. All care delivery settings should create a plan for implementing an ANA-recognized nursing terminology that is mapped to national standards i.e. SNOMED CT or LOINC</a:t>
            </a:r>
          </a:p>
        </p:txBody>
      </p:sp>
      <p:sp>
        <p:nvSpPr>
          <p:cNvPr id="16388" name="Rectangle 3"/>
          <p:cNvSpPr>
            <a:spLocks noChangeArrowheads="1"/>
          </p:cNvSpPr>
          <p:nvPr/>
        </p:nvSpPr>
        <p:spPr bwMode="auto">
          <a:xfrm>
            <a:off x="619125" y="1357313"/>
            <a:ext cx="6443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FontTx/>
              <a:buNone/>
            </a:pPr>
            <a:r>
              <a:rPr lang="en-US" altLang="en-US" sz="2800">
                <a:solidFill>
                  <a:srgbClr val="217AA0"/>
                </a:solidFill>
              </a:rPr>
              <a:t>Promote Standards and Interoperability</a:t>
            </a:r>
          </a:p>
        </p:txBody>
      </p:sp>
      <p:pic>
        <p:nvPicPr>
          <p:cNvPr id="163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5334000"/>
            <a:ext cx="3060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5238" y="5430838"/>
            <a:ext cx="17573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71513" y="6115050"/>
            <a:ext cx="3014662" cy="369888"/>
          </a:xfrm>
          <a:prstGeom prst="rect">
            <a:avLst/>
          </a:prstGeom>
          <a:noFill/>
        </p:spPr>
        <p:txBody>
          <a:bodyPr>
            <a:spAutoFit/>
          </a:bodyPr>
          <a:lstStyle/>
          <a:p>
            <a:pPr>
              <a:defRPr/>
            </a:pPr>
            <a:r>
              <a:rPr lang="en-US" dirty="0">
                <a:latin typeface="+mn-lt"/>
              </a:rPr>
              <a:t>http://www.himss.org/big10</a:t>
            </a:r>
          </a:p>
        </p:txBody>
      </p:sp>
    </p:spTree>
    <p:extLst>
      <p:ext uri="{BB962C8B-B14F-4D97-AF65-F5344CB8AC3E}">
        <p14:creationId xmlns:p14="http://schemas.microsoft.com/office/powerpoint/2010/main" val="993700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latin typeface="Times New Roman" panose="02020603050405020304" pitchFamily="18" charset="0"/>
                <a:cs typeface="Times New Roman" panose="02020603050405020304" pitchFamily="18" charset="0"/>
              </a:rPr>
              <a:t>NLM Nursing Resources for Standards and Interoperability</a:t>
            </a:r>
          </a:p>
        </p:txBody>
      </p:sp>
      <p:sp>
        <p:nvSpPr>
          <p:cNvPr id="18435" name="Content Placeholder 2"/>
          <p:cNvSpPr>
            <a:spLocks noGrp="1"/>
          </p:cNvSpPr>
          <p:nvPr>
            <p:ph idx="1"/>
          </p:nvPr>
        </p:nvSpPr>
        <p:spPr/>
        <p:txBody>
          <a:bodyPr/>
          <a:lstStyle/>
          <a:p>
            <a:r>
              <a:rPr lang="en-US" altLang="en-US"/>
              <a:t>NLM a web page developed to:</a:t>
            </a:r>
          </a:p>
          <a:p>
            <a:pPr lvl="1"/>
            <a:r>
              <a:rPr lang="en-US" altLang="en-US"/>
              <a:t>Describe use of SNOMED CT and LOINC in implementing Meaningful Use relevant to the nursing community,</a:t>
            </a:r>
          </a:p>
          <a:p>
            <a:pPr lvl="1"/>
            <a:r>
              <a:rPr lang="en-US" altLang="en-US"/>
              <a:t>Information about nursing terminologies,</a:t>
            </a:r>
          </a:p>
          <a:p>
            <a:pPr lvl="1"/>
            <a:r>
              <a:rPr lang="en-US" altLang="en-US"/>
              <a:t>National and international collaboration efforts to harmonize nursing terminologies and facilitate interoperability,</a:t>
            </a:r>
          </a:p>
          <a:p>
            <a:pPr lvl="1"/>
            <a:r>
              <a:rPr lang="en-US" altLang="en-US"/>
              <a:t>Demonstration of the UMLS to extract synonymy between SNOMED CT, LOINC, and nursing terminologies,</a:t>
            </a:r>
          </a:p>
          <a:p>
            <a:pPr lvl="1"/>
            <a:r>
              <a:rPr lang="en-US" altLang="en-US"/>
              <a:t>Links to additional resources relevant for nursing clinical documentation purposes. </a:t>
            </a:r>
          </a:p>
        </p:txBody>
      </p:sp>
    </p:spTree>
    <p:extLst>
      <p:ext uri="{BB962C8B-B14F-4D97-AF65-F5344CB8AC3E}">
        <p14:creationId xmlns:p14="http://schemas.microsoft.com/office/powerpoint/2010/main" val="120922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0413"/>
            <a:ext cx="7772400" cy="1143000"/>
          </a:xfrm>
        </p:spPr>
        <p:txBody>
          <a:bodyPr>
            <a:normAutofit fontScale="90000"/>
          </a:bodyPr>
          <a:lstStyle/>
          <a:p>
            <a:r>
              <a:rPr lang="en-US" altLang="en-US">
                <a:latin typeface="Times New Roman" panose="02020603050405020304" pitchFamily="18" charset="0"/>
                <a:cs typeface="Times New Roman" panose="02020603050405020304" pitchFamily="18" charset="0"/>
              </a:rPr>
              <a:t>NLM Nursing Resources for Standards and Interoperability</a:t>
            </a:r>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8157" t="16589" r="8537" b="9476"/>
          <a:stretch>
            <a:fillRect/>
          </a:stretch>
        </p:blipFill>
        <p:spPr>
          <a:xfrm>
            <a:off x="109538" y="1863725"/>
            <a:ext cx="8861425" cy="4424363"/>
          </a:xfrm>
        </p:spPr>
      </p:pic>
      <p:sp>
        <p:nvSpPr>
          <p:cNvPr id="19460" name="TextBox 4"/>
          <p:cNvSpPr txBox="1">
            <a:spLocks noChangeArrowheads="1"/>
          </p:cNvSpPr>
          <p:nvPr/>
        </p:nvSpPr>
        <p:spPr bwMode="auto">
          <a:xfrm>
            <a:off x="354013" y="6348413"/>
            <a:ext cx="8616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FontTx/>
              <a:buNone/>
            </a:pPr>
            <a:r>
              <a:rPr lang="en-US" altLang="en-US" sz="1800">
                <a:solidFill>
                  <a:schemeClr val="tx1"/>
                </a:solidFill>
              </a:rPr>
              <a:t>https://www.nlm.nih.gov/research/umls/Snomed/nursing_terminology_resources.html</a:t>
            </a:r>
          </a:p>
        </p:txBody>
      </p:sp>
    </p:spTree>
    <p:extLst>
      <p:ext uri="{BB962C8B-B14F-4D97-AF65-F5344CB8AC3E}">
        <p14:creationId xmlns:p14="http://schemas.microsoft.com/office/powerpoint/2010/main" val="3509545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p:cNvPicPr>
          <p:nvPr/>
        </p:nvPicPr>
        <p:blipFill>
          <a:blip r:embed="rId2">
            <a:extLst>
              <a:ext uri="{28A0092B-C50C-407E-A947-70E740481C1C}">
                <a14:useLocalDpi xmlns:a14="http://schemas.microsoft.com/office/drawing/2010/main" val="0"/>
              </a:ext>
            </a:extLst>
          </a:blip>
          <a:srcRect l="19559" t="18105" r="20605" b="67650"/>
          <a:stretch>
            <a:fillRect/>
          </a:stretch>
        </p:blipFill>
        <p:spPr bwMode="auto">
          <a:xfrm>
            <a:off x="57150" y="588963"/>
            <a:ext cx="908685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Placeholder 5"/>
          <p:cNvSpPr>
            <a:spLocks noGrp="1"/>
          </p:cNvSpPr>
          <p:nvPr>
            <p:ph type="body" idx="1"/>
          </p:nvPr>
        </p:nvSpPr>
        <p:spPr>
          <a:xfrm>
            <a:off x="457200" y="2686050"/>
            <a:ext cx="8132763" cy="3763963"/>
          </a:xfrm>
        </p:spPr>
        <p:txBody>
          <a:bodyPr>
            <a:normAutofit fontScale="85000" lnSpcReduction="10000"/>
          </a:bodyPr>
          <a:lstStyle/>
          <a:p>
            <a:pPr>
              <a:defRPr/>
            </a:pPr>
            <a:r>
              <a:rPr lang="en-US" altLang="en-US" b="1" dirty="0">
                <a:latin typeface="Arial" panose="020B0604020202020204" pitchFamily="34" charset="0"/>
              </a:rPr>
              <a:t>Vision:</a:t>
            </a:r>
            <a:r>
              <a:rPr lang="en-US" altLang="en-US" dirty="0">
                <a:latin typeface="Arial" panose="020B0604020202020204" pitchFamily="34" charset="0"/>
              </a:rPr>
              <a:t> Transform health and health care through nursing informatics and innovation</a:t>
            </a:r>
          </a:p>
          <a:p>
            <a:pPr>
              <a:defRPr/>
            </a:pPr>
            <a:endParaRPr lang="en-US" altLang="en-US" dirty="0">
              <a:latin typeface="Arial" panose="020B0604020202020204" pitchFamily="34" charset="0"/>
            </a:endParaRPr>
          </a:p>
          <a:p>
            <a:pPr>
              <a:defRPr/>
            </a:pPr>
            <a:r>
              <a:rPr lang="en-US" altLang="en-US" b="1" dirty="0">
                <a:latin typeface="Arial" panose="020B0604020202020204" pitchFamily="34" charset="0"/>
              </a:rPr>
              <a:t>Mission: </a:t>
            </a:r>
            <a:r>
              <a:rPr lang="en-US" altLang="en-US" dirty="0">
                <a:latin typeface="Arial" panose="020B0604020202020204" pitchFamily="34" charset="0"/>
              </a:rPr>
              <a:t>To advance nursing informatics leadership, practice, education, policy and research through a unified voice of nursing informatics organizations</a:t>
            </a: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ISA Feedback provided by a ANI group led by Sarah Collins, PhD, RN</a:t>
            </a:r>
          </a:p>
          <a:p>
            <a:pPr>
              <a:defRPr/>
            </a:pP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http://www.allianceni.org </a:t>
            </a:r>
          </a:p>
        </p:txBody>
      </p:sp>
      <p:sp>
        <p:nvSpPr>
          <p:cNvPr id="20484" name="TextBox 6"/>
          <p:cNvSpPr txBox="1">
            <a:spLocks noChangeArrowheads="1"/>
          </p:cNvSpPr>
          <p:nvPr/>
        </p:nvSpPr>
        <p:spPr bwMode="auto">
          <a:xfrm>
            <a:off x="457200" y="1949450"/>
            <a:ext cx="83296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eaLnBrk="1" hangingPunct="1">
              <a:spcBef>
                <a:spcPct val="0"/>
              </a:spcBef>
              <a:buFontTx/>
              <a:buNone/>
            </a:pPr>
            <a:r>
              <a:rPr lang="en-US" altLang="en-US" sz="2800">
                <a:solidFill>
                  <a:srgbClr val="808080"/>
                </a:solidFill>
                <a:latin typeface="Verdana" panose="020B0604030504040204" pitchFamily="34" charset="0"/>
              </a:rPr>
              <a:t>Mission, Vision and Core Values of ANI</a:t>
            </a:r>
          </a:p>
          <a:p>
            <a:pPr eaLnBrk="1" hangingPunct="1">
              <a:spcBef>
                <a:spcPct val="0"/>
              </a:spcBef>
              <a:buFontTx/>
              <a:buNone/>
            </a:pPr>
            <a:endParaRPr lang="en-US" altLang="en-US" sz="1600">
              <a:solidFill>
                <a:srgbClr val="808080"/>
              </a:solidFill>
              <a:latin typeface="Verdana" panose="020B0604030504040204" pitchFamily="34" charset="0"/>
            </a:endParaRPr>
          </a:p>
        </p:txBody>
      </p:sp>
      <p:sp>
        <p:nvSpPr>
          <p:cNvPr id="20485" name="Title 1"/>
          <p:cNvSpPr>
            <a:spLocks noGrp="1"/>
          </p:cNvSpPr>
          <p:nvPr>
            <p:ph type="title"/>
          </p:nvPr>
        </p:nvSpPr>
        <p:spPr>
          <a:xfrm>
            <a:off x="1109663" y="1185863"/>
            <a:ext cx="6302375" cy="652462"/>
          </a:xfrm>
        </p:spPr>
        <p:txBody>
          <a:bodyPr>
            <a:normAutofit fontScale="90000"/>
          </a:bodyPr>
          <a:lstStyle/>
          <a:p>
            <a:pPr algn="r"/>
            <a:r>
              <a:rPr lang="en-US" altLang="en-US">
                <a:latin typeface="Times New Roman" panose="02020603050405020304" pitchFamily="18" charset="0"/>
                <a:cs typeface="Times New Roman" panose="02020603050405020304" pitchFamily="18" charset="0"/>
              </a:rPr>
              <a:t>Alliance for Nursing Informatics</a:t>
            </a:r>
          </a:p>
        </p:txBody>
      </p:sp>
    </p:spTree>
    <p:extLst>
      <p:ext uri="{BB962C8B-B14F-4D97-AF65-F5344CB8AC3E}">
        <p14:creationId xmlns:p14="http://schemas.microsoft.com/office/powerpoint/2010/main" val="319320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14001" y="402197"/>
            <a:ext cx="7886700" cy="1325563"/>
          </a:xfrm>
        </p:spPr>
        <p:txBody>
          <a:bodyPr/>
          <a:lstStyle/>
          <a:p>
            <a:r>
              <a:rPr lang="en-US" dirty="0">
                <a:solidFill>
                  <a:srgbClr val="000000"/>
                </a:solidFill>
                <a:latin typeface="Arial" charset="0"/>
                <a:ea typeface="ＭＳ Ｐゴシック" charset="0"/>
              </a:rPr>
              <a:t>Nursing Knowledge:</a:t>
            </a:r>
            <a:br>
              <a:rPr lang="en-US" dirty="0">
                <a:solidFill>
                  <a:srgbClr val="000000"/>
                </a:solidFill>
                <a:latin typeface="Arial" charset="0"/>
                <a:ea typeface="ＭＳ Ｐゴシック" charset="0"/>
              </a:rPr>
            </a:br>
            <a:r>
              <a:rPr lang="en-US" dirty="0">
                <a:solidFill>
                  <a:srgbClr val="000000"/>
                </a:solidFill>
                <a:latin typeface="Arial" charset="0"/>
                <a:ea typeface="ＭＳ Ｐゴシック" charset="0"/>
              </a:rPr>
              <a:t>Big Data Vision</a:t>
            </a:r>
          </a:p>
        </p:txBody>
      </p:sp>
      <p:sp>
        <p:nvSpPr>
          <p:cNvPr id="19458"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0" indent="0">
              <a:buNone/>
              <a:defRPr/>
            </a:pPr>
            <a:r>
              <a:rPr lang="en-US" dirty="0"/>
              <a:t>“We share a vision of better health outcomes that will result from the standardization and integration of the information nurses gather in electronic health records, which is increasingly the source of insights and evidence used to prevent, diagnose, treat, and evaluate health conditions. The addition of rich contextual data about patients (including environmental, geographical, behavioral, imaging data, and more) will lead to breakthroughs for the health of individuals, families, communities, and populations.” </a:t>
            </a:r>
            <a:endParaRPr lang="en-US" dirty="0">
              <a:latin typeface="Arial" charset="0"/>
              <a:ea typeface="ＭＳ Ｐゴシック" charset="0"/>
            </a:endParaRPr>
          </a:p>
        </p:txBody>
      </p:sp>
    </p:spTree>
    <p:extLst>
      <p:ext uri="{BB962C8B-B14F-4D97-AF65-F5344CB8AC3E}">
        <p14:creationId xmlns:p14="http://schemas.microsoft.com/office/powerpoint/2010/main" val="265062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4E9A-5963-E343-92B7-96DEFDE5379E}"/>
              </a:ext>
            </a:extLst>
          </p:cNvPr>
          <p:cNvSpPr>
            <a:spLocks noGrp="1"/>
          </p:cNvSpPr>
          <p:nvPr>
            <p:ph type="title"/>
          </p:nvPr>
        </p:nvSpPr>
        <p:spPr/>
        <p:txBody>
          <a:bodyPr/>
          <a:lstStyle/>
          <a:p>
            <a:r>
              <a:rPr lang="en-US" dirty="0"/>
              <a:t>2019 Interoperability Standards Advisory (ONC) for Nursing </a:t>
            </a:r>
          </a:p>
        </p:txBody>
      </p:sp>
      <p:sp>
        <p:nvSpPr>
          <p:cNvPr id="3" name="Content Placeholder 2">
            <a:extLst>
              <a:ext uri="{FF2B5EF4-FFF2-40B4-BE49-F238E27FC236}">
                <a16:creationId xmlns:a16="http://schemas.microsoft.com/office/drawing/2014/main" id="{BAE87FD3-A1B6-3543-8A50-B1D2695E7DC5}"/>
              </a:ext>
            </a:extLst>
          </p:cNvPr>
          <p:cNvSpPr>
            <a:spLocks noGrp="1"/>
          </p:cNvSpPr>
          <p:nvPr>
            <p:ph idx="1"/>
          </p:nvPr>
        </p:nvSpPr>
        <p:spPr/>
        <p:txBody>
          <a:bodyPr>
            <a:normAutofit fontScale="92500" lnSpcReduction="10000"/>
          </a:bodyPr>
          <a:lstStyle/>
          <a:p>
            <a:r>
              <a:rPr lang="en-US" dirty="0"/>
              <a:t>Clinical/Nursing Assessments </a:t>
            </a:r>
          </a:p>
          <a:p>
            <a:pPr lvl="1"/>
            <a:r>
              <a:rPr lang="en-US" dirty="0"/>
              <a:t>Observations:  LOINC</a:t>
            </a:r>
          </a:p>
          <a:p>
            <a:pPr lvl="1"/>
            <a:r>
              <a:rPr lang="en-US" dirty="0"/>
              <a:t>Observation Values (answers):  SNOMED CT, except when the values are validated scales coded in LOINC</a:t>
            </a:r>
          </a:p>
          <a:p>
            <a:r>
              <a:rPr lang="en-US" dirty="0"/>
              <a:t>Nursing Interventions</a:t>
            </a:r>
          </a:p>
          <a:p>
            <a:pPr lvl="1"/>
            <a:r>
              <a:rPr lang="en-US" dirty="0"/>
              <a:t>SNOMED CT </a:t>
            </a:r>
          </a:p>
          <a:p>
            <a:r>
              <a:rPr lang="en-US" dirty="0"/>
              <a:t>Outcomes for Nursing</a:t>
            </a:r>
          </a:p>
          <a:p>
            <a:pPr lvl="1"/>
            <a:r>
              <a:rPr lang="en-US" dirty="0"/>
              <a:t>Observations:  LOINC</a:t>
            </a:r>
          </a:p>
          <a:p>
            <a:pPr lvl="1"/>
            <a:r>
              <a:rPr lang="en-US" dirty="0"/>
              <a:t>Observation Values (answers):  SNOMED CT if observed assessment, LOINC if a measurement</a:t>
            </a:r>
          </a:p>
          <a:p>
            <a:r>
              <a:rPr lang="en-US" dirty="0"/>
              <a:t>Patient Problems for Nursing</a:t>
            </a:r>
          </a:p>
          <a:p>
            <a:pPr lvl="1"/>
            <a:r>
              <a:rPr lang="en-US" dirty="0"/>
              <a:t>SNOMED CT</a:t>
            </a:r>
          </a:p>
        </p:txBody>
      </p:sp>
      <p:sp>
        <p:nvSpPr>
          <p:cNvPr id="4" name="TextBox 3">
            <a:extLst>
              <a:ext uri="{FF2B5EF4-FFF2-40B4-BE49-F238E27FC236}">
                <a16:creationId xmlns:a16="http://schemas.microsoft.com/office/drawing/2014/main" id="{4AF15DBD-B8C6-854E-82C4-3146897AC1C5}"/>
              </a:ext>
            </a:extLst>
          </p:cNvPr>
          <p:cNvSpPr txBox="1"/>
          <p:nvPr/>
        </p:nvSpPr>
        <p:spPr>
          <a:xfrm>
            <a:off x="467833" y="6368902"/>
            <a:ext cx="8272130" cy="307777"/>
          </a:xfrm>
          <a:prstGeom prst="rect">
            <a:avLst/>
          </a:prstGeom>
          <a:noFill/>
        </p:spPr>
        <p:txBody>
          <a:bodyPr wrap="square" rtlCol="0">
            <a:spAutoFit/>
          </a:bodyPr>
          <a:lstStyle/>
          <a:p>
            <a:r>
              <a:rPr lang="en-US" sz="1400" dirty="0">
                <a:hlinkClick r:id="rId2"/>
              </a:rPr>
              <a:t>https://www.healthit.gov/isa/sites/isa/files/inline-files/2019ISAReferenceEdition.pdf</a:t>
            </a:r>
            <a:r>
              <a:rPr lang="en-US" sz="1400" dirty="0"/>
              <a:t>. </a:t>
            </a:r>
          </a:p>
        </p:txBody>
      </p:sp>
    </p:spTree>
    <p:extLst>
      <p:ext uri="{BB962C8B-B14F-4D97-AF65-F5344CB8AC3E}">
        <p14:creationId xmlns:p14="http://schemas.microsoft.com/office/powerpoint/2010/main" val="220863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63996" y="69563"/>
            <a:ext cx="7886700" cy="1325563"/>
          </a:xfrm>
        </p:spPr>
        <p:txBody>
          <a:bodyPr/>
          <a:lstStyle/>
          <a:p>
            <a:r>
              <a:rPr lang="en-US" altLang="en-US" dirty="0">
                <a:latin typeface="Times New Roman" panose="02020603050405020304" pitchFamily="18" charset="0"/>
                <a:cs typeface="Times New Roman" panose="02020603050405020304" pitchFamily="18" charset="0"/>
              </a:rPr>
              <a:t>IHTSDO News Release</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l="21001" t="12000" r="22749" b="24001"/>
          <a:stretch>
            <a:fillRect/>
          </a:stretch>
        </p:blipFill>
        <p:spPr bwMode="auto">
          <a:xfrm>
            <a:off x="457200" y="1066800"/>
            <a:ext cx="61722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5"/>
          <p:cNvSpPr txBox="1">
            <a:spLocks noChangeArrowheads="1"/>
          </p:cNvSpPr>
          <p:nvPr/>
        </p:nvSpPr>
        <p:spPr bwMode="auto">
          <a:xfrm>
            <a:off x="241300" y="6324600"/>
            <a:ext cx="8734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FontTx/>
              <a:buNone/>
            </a:pPr>
            <a:r>
              <a:rPr lang="en-US" altLang="en-US" sz="1200">
                <a:solidFill>
                  <a:schemeClr val="tx1"/>
                </a:solidFill>
              </a:rPr>
              <a:t>http://ihtsdo.org/fileadmin/user_upload/Docs_01/Publications/SNOMED_CT/SnomedCt_MeaningfulUse_20140219.pdf</a:t>
            </a:r>
          </a:p>
        </p:txBody>
      </p:sp>
      <p:sp>
        <p:nvSpPr>
          <p:cNvPr id="8" name="Rectangle 7"/>
          <p:cNvSpPr/>
          <p:nvPr/>
        </p:nvSpPr>
        <p:spPr>
          <a:xfrm>
            <a:off x="3505200" y="5486400"/>
            <a:ext cx="28194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flipH="1">
            <a:off x="6324600" y="6172200"/>
            <a:ext cx="1981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775" name="TextBox 10"/>
          <p:cNvSpPr txBox="1">
            <a:spLocks noChangeArrowheads="1"/>
          </p:cNvSpPr>
          <p:nvPr/>
        </p:nvSpPr>
        <p:spPr bwMode="auto">
          <a:xfrm>
            <a:off x="6400800" y="5387975"/>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262626"/>
                </a:solidFill>
                <a:latin typeface="Calibri" panose="020F0502020204030204" pitchFamily="34" charset="0"/>
              </a:defRPr>
            </a:lvl1pPr>
            <a:lvl2pPr marL="742950" indent="-285750">
              <a:spcBef>
                <a:spcPct val="20000"/>
              </a:spcBef>
              <a:buFont typeface="Arial" panose="020B0604020202020204" pitchFamily="34" charset="0"/>
              <a:buChar char="–"/>
              <a:defRPr sz="2000">
                <a:solidFill>
                  <a:srgbClr val="262626"/>
                </a:solidFill>
                <a:latin typeface="Calibri" panose="020F0502020204030204" pitchFamily="34" charset="0"/>
              </a:defRPr>
            </a:lvl2pPr>
            <a:lvl3pPr marL="1143000" indent="-228600">
              <a:spcBef>
                <a:spcPct val="20000"/>
              </a:spcBef>
              <a:buFont typeface="Arial" panose="020B0604020202020204" pitchFamily="34" charset="0"/>
              <a:buChar char="•"/>
              <a:defRPr>
                <a:solidFill>
                  <a:srgbClr val="262626"/>
                </a:solidFill>
                <a:latin typeface="Calibri" panose="020F0502020204030204" pitchFamily="34" charset="0"/>
              </a:defRPr>
            </a:lvl3pPr>
            <a:lvl4pPr marL="1600200" indent="-228600">
              <a:spcBef>
                <a:spcPct val="20000"/>
              </a:spcBef>
              <a:buFont typeface="Arial" panose="020B0604020202020204" pitchFamily="34" charset="0"/>
              <a:buChar char="–"/>
              <a:defRPr sz="1600">
                <a:solidFill>
                  <a:srgbClr val="262626"/>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rgbClr val="262626"/>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262626"/>
                </a:solidFill>
                <a:latin typeface="Calibri" panose="020F0502020204030204" pitchFamily="34" charset="0"/>
              </a:defRPr>
            </a:lvl9pPr>
          </a:lstStyle>
          <a:p>
            <a:pPr>
              <a:spcBef>
                <a:spcPct val="0"/>
              </a:spcBef>
              <a:buFontTx/>
              <a:buNone/>
            </a:pPr>
            <a:r>
              <a:rPr lang="en-US" altLang="en-US" sz="2000">
                <a:solidFill>
                  <a:schemeClr val="tx1"/>
                </a:solidFill>
              </a:rPr>
              <a:t>Nursing Problem List Subset</a:t>
            </a:r>
          </a:p>
        </p:txBody>
      </p:sp>
    </p:spTree>
    <p:extLst>
      <p:ext uri="{BB962C8B-B14F-4D97-AF65-F5344CB8AC3E}">
        <p14:creationId xmlns:p14="http://schemas.microsoft.com/office/powerpoint/2010/main" val="21984512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Coding Workgroup</a:t>
            </a:r>
          </a:p>
        </p:txBody>
      </p:sp>
      <p:sp>
        <p:nvSpPr>
          <p:cNvPr id="17411" name="Content Placeholder 2"/>
          <p:cNvSpPr>
            <a:spLocks noGrp="1"/>
          </p:cNvSpPr>
          <p:nvPr>
            <p:ph idx="1"/>
          </p:nvPr>
        </p:nvSpPr>
        <p:spPr bwMode="auto">
          <a:xfrm>
            <a:off x="628650" y="1690689"/>
            <a:ext cx="7103239" cy="44862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rmAutofit/>
          </a:bodyPr>
          <a:lstStyle/>
          <a:p>
            <a:r>
              <a:rPr lang="en-US" altLang="en-US" dirty="0">
                <a:latin typeface="Calibri" panose="020F0502020204030204" pitchFamily="34" charset="0"/>
              </a:rPr>
              <a:t>Objectives: </a:t>
            </a:r>
          </a:p>
          <a:p>
            <a:pPr lvl="1"/>
            <a:r>
              <a:rPr lang="en-US" altLang="en-US" sz="2400" dirty="0">
                <a:latin typeface="Calibri" panose="020F0502020204030204" pitchFamily="34" charset="0"/>
              </a:rPr>
              <a:t>Create a framework for organizing nursing data </a:t>
            </a:r>
          </a:p>
          <a:p>
            <a:pPr lvl="1"/>
            <a:r>
              <a:rPr lang="en-US" altLang="en-US" sz="2400" dirty="0">
                <a:latin typeface="Calibri" panose="020F0502020204030204" pitchFamily="34" charset="0"/>
              </a:rPr>
              <a:t>Map observations (the ‘questions’) to LOINC</a:t>
            </a:r>
          </a:p>
          <a:p>
            <a:pPr lvl="1"/>
            <a:r>
              <a:rPr lang="en-US" altLang="en-US" sz="2400" dirty="0">
                <a:latin typeface="Calibri" panose="020F0502020204030204" pitchFamily="34" charset="0"/>
              </a:rPr>
              <a:t>Map observation values (the ‘answers’) to SNOMED CT</a:t>
            </a:r>
          </a:p>
          <a:p>
            <a:pPr lvl="1"/>
            <a:r>
              <a:rPr lang="en-US" altLang="en-US" dirty="0">
                <a:latin typeface="Calibri" panose="020F0502020204030204" pitchFamily="34" charset="0"/>
              </a:rPr>
              <a:t>Map interventions to SNOMED CT</a:t>
            </a:r>
          </a:p>
          <a:p>
            <a:pPr lvl="1"/>
            <a:r>
              <a:rPr lang="en-US" altLang="en-US" dirty="0">
                <a:latin typeface="Calibri" panose="020F0502020204030204" pitchFamily="34" charset="0"/>
              </a:rPr>
              <a:t>Map outcomes to LOINC (if measurement) or SNOMED CT (if observed assessment)</a:t>
            </a:r>
          </a:p>
          <a:p>
            <a:pPr lvl="1"/>
            <a:r>
              <a:rPr lang="en-US" altLang="en-US" dirty="0">
                <a:latin typeface="Calibri" panose="020F0502020204030204" pitchFamily="34" charset="0"/>
              </a:rPr>
              <a:t>Determine the LOINC &amp; SNOMED CT coverage; submit new concepts as needed</a:t>
            </a:r>
          </a:p>
          <a:p>
            <a:pPr marL="457200" lvl="1" indent="0">
              <a:buNone/>
            </a:pPr>
            <a:endParaRPr lang="en-US" altLang="en-US" sz="2400" dirty="0">
              <a:latin typeface="Calibri" panose="020F0502020204030204" pitchFamily="34" charset="0"/>
            </a:endParaRPr>
          </a:p>
          <a:p>
            <a:pPr lvl="1"/>
            <a:endParaRPr lang="en-US" altLang="en-US" dirty="0"/>
          </a:p>
        </p:txBody>
      </p:sp>
    </p:spTree>
    <p:extLst>
      <p:ext uri="{BB962C8B-B14F-4D97-AF65-F5344CB8AC3E}">
        <p14:creationId xmlns:p14="http://schemas.microsoft.com/office/powerpoint/2010/main" val="2863152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First Project: Top 100 Assessments</a:t>
            </a:r>
          </a:p>
        </p:txBody>
      </p:sp>
      <p:sp>
        <p:nvSpPr>
          <p:cNvPr id="17411" name="Content Placeholder 2"/>
          <p:cNvSpPr>
            <a:spLocks noGrp="1"/>
          </p:cNvSpPr>
          <p:nvPr>
            <p:ph idx="1"/>
          </p:nvPr>
        </p:nvSpPr>
        <p:spPr bwMode="auto">
          <a:xfrm>
            <a:off x="628650" y="1690689"/>
            <a:ext cx="7886700" cy="44862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rmAutofit/>
          </a:bodyPr>
          <a:lstStyle/>
          <a:p>
            <a:r>
              <a:rPr lang="en-US" altLang="en-US" dirty="0"/>
              <a:t>Objectives: </a:t>
            </a:r>
          </a:p>
          <a:p>
            <a:pPr lvl="1"/>
            <a:r>
              <a:rPr lang="en-US" altLang="en-US" dirty="0"/>
              <a:t>Create a framework for organizing </a:t>
            </a:r>
            <a:r>
              <a:rPr lang="en-US" altLang="en-US" u="sng" dirty="0"/>
              <a:t>assessment</a:t>
            </a:r>
            <a:r>
              <a:rPr lang="en-US" altLang="en-US" dirty="0"/>
              <a:t> data in LOINC </a:t>
            </a:r>
          </a:p>
          <a:p>
            <a:pPr lvl="1"/>
            <a:r>
              <a:rPr lang="en-US" altLang="en-US" dirty="0"/>
              <a:t>Map observations (the ‘questions’) to LOINC</a:t>
            </a:r>
          </a:p>
          <a:p>
            <a:pPr lvl="1"/>
            <a:r>
              <a:rPr lang="en-US" altLang="en-US" dirty="0"/>
              <a:t>Map values (the ‘answers’) to SNOMED CT</a:t>
            </a:r>
          </a:p>
          <a:p>
            <a:pPr lvl="1"/>
            <a:r>
              <a:rPr lang="en-US" altLang="en-US" dirty="0"/>
              <a:t>Determine the LOINC coverage for frequently documented assessment questions &amp; submit new concepts as needed</a:t>
            </a:r>
          </a:p>
          <a:p>
            <a:pPr lvl="1"/>
            <a:r>
              <a:rPr lang="en-US" altLang="en-US" dirty="0"/>
              <a:t>Determine SNOMED CT coverage for the frequently documented assessment values (answers) &amp; submit new concepts as needed</a:t>
            </a:r>
          </a:p>
          <a:p>
            <a:pPr lvl="1"/>
            <a:endParaRPr lang="en-US" altLang="en-US" dirty="0"/>
          </a:p>
        </p:txBody>
      </p:sp>
    </p:spTree>
    <p:extLst>
      <p:ext uri="{BB962C8B-B14F-4D97-AF65-F5344CB8AC3E}">
        <p14:creationId xmlns:p14="http://schemas.microsoft.com/office/powerpoint/2010/main" val="103726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Users\westr006\Dropbox\BigDataAssessmentGroup\Framework\LOINC Assessment Framework Update3.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229600" cy="5483101"/>
          </a:xfrm>
          <a:prstGeom prst="rect">
            <a:avLst/>
          </a:prstGeom>
          <a:noFill/>
          <a:ln>
            <a:noFill/>
          </a:ln>
        </p:spPr>
      </p:pic>
      <p:sp>
        <p:nvSpPr>
          <p:cNvPr id="3" name="TextBox 2"/>
          <p:cNvSpPr txBox="1"/>
          <p:nvPr/>
        </p:nvSpPr>
        <p:spPr>
          <a:xfrm>
            <a:off x="725214" y="6306207"/>
            <a:ext cx="4130565" cy="369332"/>
          </a:xfrm>
          <a:prstGeom prst="rect">
            <a:avLst/>
          </a:prstGeom>
          <a:noFill/>
        </p:spPr>
        <p:txBody>
          <a:bodyPr wrap="square" rtlCol="0">
            <a:spAutoFit/>
          </a:bodyPr>
          <a:lstStyle/>
          <a:p>
            <a:r>
              <a:rPr lang="en-US" dirty="0" err="1"/>
              <a:t>Westra</a:t>
            </a:r>
            <a:r>
              <a:rPr lang="en-US" dirty="0"/>
              <a:t> et al</a:t>
            </a:r>
          </a:p>
        </p:txBody>
      </p:sp>
    </p:spTree>
    <p:extLst>
      <p:ext uri="{BB962C8B-B14F-4D97-AF65-F5344CB8AC3E}">
        <p14:creationId xmlns:p14="http://schemas.microsoft.com/office/powerpoint/2010/main" val="177272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p:txBody>
          <a:bodyPr>
            <a:normAutofit fontScale="92500" lnSpcReduction="20000"/>
          </a:bodyPr>
          <a:lstStyle/>
          <a:p>
            <a:r>
              <a:rPr lang="en-US" dirty="0"/>
              <a:t>Compared top 100 physiologic assessment measures from six institutions</a:t>
            </a:r>
          </a:p>
          <a:p>
            <a:pPr lvl="1">
              <a:buFont typeface="Arial" charset="0"/>
              <a:buChar char="–"/>
              <a:defRPr/>
            </a:pPr>
            <a:r>
              <a:rPr lang="en-US" altLang="en-US" dirty="0"/>
              <a:t>submitted 61 – 128 observations</a:t>
            </a:r>
          </a:p>
          <a:p>
            <a:pPr>
              <a:buFont typeface="Arial" charset="0"/>
              <a:buChar char="•"/>
              <a:defRPr/>
            </a:pPr>
            <a:r>
              <a:rPr lang="en-US" altLang="en-US" dirty="0"/>
              <a:t>68 unique concepts used by 2 or more sources</a:t>
            </a:r>
          </a:p>
          <a:p>
            <a:r>
              <a:rPr lang="en-US" dirty="0"/>
              <a:t>Mapped to LOINC (70%)</a:t>
            </a:r>
          </a:p>
          <a:p>
            <a:r>
              <a:rPr lang="en-US" dirty="0"/>
              <a:t>Grouped observations according to physiological system (for Panels and Framework)</a:t>
            </a:r>
          </a:p>
          <a:p>
            <a:r>
              <a:rPr lang="en-US" dirty="0"/>
              <a:t>Created assessment panels by system</a:t>
            </a:r>
          </a:p>
          <a:p>
            <a:r>
              <a:rPr lang="en-US" dirty="0"/>
              <a:t>Evaluated observations in panels to ensure a nursing assessment minimum data set</a:t>
            </a:r>
          </a:p>
          <a:p>
            <a:r>
              <a:rPr lang="en-US" dirty="0"/>
              <a:t>Identified observation values.</a:t>
            </a:r>
          </a:p>
          <a:p>
            <a:r>
              <a:rPr lang="en-US" dirty="0"/>
              <a:t>Initial Scope: Med-Surg WDL panels</a:t>
            </a:r>
          </a:p>
        </p:txBody>
      </p:sp>
    </p:spTree>
    <p:extLst>
      <p:ext uri="{BB962C8B-B14F-4D97-AF65-F5344CB8AC3E}">
        <p14:creationId xmlns:p14="http://schemas.microsoft.com/office/powerpoint/2010/main" val="2024904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WDL Documentation</a:t>
            </a:r>
          </a:p>
        </p:txBody>
      </p:sp>
      <p:sp>
        <p:nvSpPr>
          <p:cNvPr id="3" name="Content Placeholder 2"/>
          <p:cNvSpPr>
            <a:spLocks noGrp="1"/>
          </p:cNvSpPr>
          <p:nvPr>
            <p:ph idx="1"/>
          </p:nvPr>
        </p:nvSpPr>
        <p:spPr/>
        <p:txBody>
          <a:bodyPr>
            <a:normAutofit fontScale="92500" lnSpcReduction="20000"/>
          </a:bodyPr>
          <a:lstStyle/>
          <a:p>
            <a:r>
              <a:rPr lang="en-US" dirty="0"/>
              <a:t>Each institution has WDL parameters defined. </a:t>
            </a:r>
          </a:p>
          <a:p>
            <a:pPr lvl="1"/>
            <a:r>
              <a:rPr lang="en-US" dirty="0"/>
              <a:t>Skin WDL example</a:t>
            </a:r>
          </a:p>
          <a:p>
            <a:pPr lvl="2"/>
            <a:r>
              <a:rPr lang="en-US" dirty="0"/>
              <a:t>Skin Color = normal for ethnicity</a:t>
            </a:r>
          </a:p>
          <a:p>
            <a:pPr lvl="2"/>
            <a:r>
              <a:rPr lang="en-US" dirty="0"/>
              <a:t>Skin Temperature = Warm</a:t>
            </a:r>
          </a:p>
          <a:p>
            <a:pPr lvl="2"/>
            <a:r>
              <a:rPr lang="en-US" dirty="0"/>
              <a:t>Skin Moisture  = Dry</a:t>
            </a:r>
          </a:p>
          <a:p>
            <a:r>
              <a:rPr lang="en-US" dirty="0"/>
              <a:t>“Impression” codes are used to document a nursing judgment. </a:t>
            </a:r>
          </a:p>
          <a:p>
            <a:pPr lvl="1"/>
            <a:r>
              <a:rPr lang="en-US" dirty="0"/>
              <a:t>WDL is one value for the impression observation.</a:t>
            </a:r>
          </a:p>
          <a:p>
            <a:pPr lvl="1"/>
            <a:r>
              <a:rPr lang="en-US" dirty="0"/>
              <a:t>If there is concerns, risks, etc. this would be documented as text for this code</a:t>
            </a:r>
          </a:p>
          <a:p>
            <a:r>
              <a:rPr lang="en-US" dirty="0"/>
              <a:t>When WDL is selected, the “Defined Limits” name/value pairs must store on the back-end (Epic does this already)</a:t>
            </a:r>
          </a:p>
          <a:p>
            <a:endParaRPr lang="en-US" dirty="0"/>
          </a:p>
          <a:p>
            <a:endParaRPr lang="en-US" dirty="0"/>
          </a:p>
        </p:txBody>
      </p:sp>
    </p:spTree>
    <p:extLst>
      <p:ext uri="{BB962C8B-B14F-4D97-AF65-F5344CB8AC3E}">
        <p14:creationId xmlns:p14="http://schemas.microsoft.com/office/powerpoint/2010/main" val="2220676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a:t>
            </a:r>
          </a:p>
        </p:txBody>
      </p:sp>
      <p:sp>
        <p:nvSpPr>
          <p:cNvPr id="2" name="Content Placeholder 1"/>
          <p:cNvSpPr>
            <a:spLocks noGrp="1"/>
          </p:cNvSpPr>
          <p:nvPr>
            <p:ph idx="1"/>
          </p:nvPr>
        </p:nvSpPr>
        <p:spPr/>
        <p:txBody>
          <a:bodyPr>
            <a:normAutofit lnSpcReduction="10000"/>
          </a:bodyPr>
          <a:lstStyle/>
          <a:p>
            <a:r>
              <a:rPr lang="en-US" dirty="0"/>
              <a:t>15 Standardized Nursing med/surg physiologic assessment panels (86% new LOINC)</a:t>
            </a:r>
          </a:p>
          <a:p>
            <a:r>
              <a:rPr lang="en-US" dirty="0"/>
              <a:t>106 Observations (50% new LOINC)</a:t>
            </a:r>
          </a:p>
          <a:p>
            <a:r>
              <a:rPr lang="en-US" dirty="0"/>
              <a:t>348 Values (20% new SNOMED CT)</a:t>
            </a:r>
          </a:p>
          <a:p>
            <a:r>
              <a:rPr lang="en-US" dirty="0"/>
              <a:t>New LOINC codes approved, including “Nursing Impression” for WDL</a:t>
            </a:r>
          </a:p>
          <a:p>
            <a:r>
              <a:rPr lang="en-US" dirty="0"/>
              <a:t>New SNOMED CT codes approved</a:t>
            </a:r>
          </a:p>
          <a:p>
            <a:pPr lvl="0"/>
            <a:r>
              <a:rPr lang="en-US" sz="2000" dirty="0"/>
              <a:t>WJNR article: “Standardizing physiologic nursing assessment data to enable big data analytics” (Matney, Settergren, Carrington, Richesson, </a:t>
            </a:r>
            <a:r>
              <a:rPr lang="en-US" sz="2000" dirty="0" err="1"/>
              <a:t>Sheide</a:t>
            </a:r>
            <a:r>
              <a:rPr lang="en-US" sz="2000" dirty="0"/>
              <a:t>, </a:t>
            </a:r>
            <a:r>
              <a:rPr lang="en-US" sz="2000" dirty="0" err="1"/>
              <a:t>Westra</a:t>
            </a:r>
            <a:r>
              <a:rPr lang="en-US" sz="2000" dirty="0"/>
              <a:t>, 2016) </a:t>
            </a:r>
            <a:r>
              <a:rPr lang="en-US" sz="2000" i="1" dirty="0">
                <a:hlinkClick r:id="rId3"/>
              </a:rPr>
              <a:t>http://wjn.sagepub.com/content/early/2016/07/18/0193945916659471.full.pdf</a:t>
            </a:r>
            <a:endParaRPr lang="en-US" sz="2000" i="1" dirty="0"/>
          </a:p>
          <a:p>
            <a:endParaRPr lang="en-US" sz="2000" dirty="0"/>
          </a:p>
        </p:txBody>
      </p:sp>
    </p:spTree>
    <p:extLst>
      <p:ext uri="{BB962C8B-B14F-4D97-AF65-F5344CB8AC3E}">
        <p14:creationId xmlns:p14="http://schemas.microsoft.com/office/powerpoint/2010/main" val="66073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LOINC Panels </a:t>
            </a:r>
            <a:r>
              <a:rPr lang="en-US" sz="2000" dirty="0"/>
              <a:t>(search.loinc.org)</a:t>
            </a:r>
            <a:endParaRPr lang="en-US" dirty="0"/>
          </a:p>
        </p:txBody>
      </p:sp>
      <p:pic>
        <p:nvPicPr>
          <p:cNvPr id="4" name="Content Placeholder 3"/>
          <p:cNvPicPr>
            <a:picLocks noGrp="1" noChangeAspect="1"/>
          </p:cNvPicPr>
          <p:nvPr>
            <p:ph idx="1"/>
          </p:nvPr>
        </p:nvPicPr>
        <p:blipFill>
          <a:blip r:embed="rId3"/>
          <a:stretch>
            <a:fillRect/>
          </a:stretch>
        </p:blipFill>
        <p:spPr>
          <a:xfrm>
            <a:off x="524741" y="1690689"/>
            <a:ext cx="7886700" cy="4606202"/>
          </a:xfrm>
          <a:prstGeom prst="rect">
            <a:avLst/>
          </a:prstGeom>
        </p:spPr>
      </p:pic>
    </p:spTree>
    <p:extLst>
      <p:ext uri="{BB962C8B-B14F-4D97-AF65-F5344CB8AC3E}">
        <p14:creationId xmlns:p14="http://schemas.microsoft.com/office/powerpoint/2010/main" val="4233363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Assessment Panel (partial) </a:t>
            </a:r>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7"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90600" y="1692276"/>
            <a:ext cx="7162800" cy="409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6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79420" y="587223"/>
            <a:ext cx="7886700" cy="1325563"/>
          </a:xfrm>
        </p:spPr>
        <p:txBody>
          <a:bodyPr>
            <a:normAutofit/>
          </a:bodyPr>
          <a:lstStyle/>
          <a:p>
            <a:r>
              <a:rPr lang="en-US" dirty="0">
                <a:latin typeface="Arial" charset="0"/>
                <a:ea typeface="ＭＳ Ｐゴシック" charset="0"/>
              </a:rPr>
              <a:t>Nursing Knowledge:</a:t>
            </a:r>
            <a:br>
              <a:rPr lang="en-US" dirty="0">
                <a:latin typeface="Arial" charset="0"/>
                <a:ea typeface="ＭＳ Ｐゴシック" charset="0"/>
              </a:rPr>
            </a:br>
            <a:r>
              <a:rPr lang="en-US" dirty="0">
                <a:latin typeface="Arial" charset="0"/>
                <a:ea typeface="ＭＳ Ｐゴシック" charset="0"/>
              </a:rPr>
              <a:t> Big Data Vision</a:t>
            </a:r>
          </a:p>
        </p:txBody>
      </p:sp>
      <p:sp>
        <p:nvSpPr>
          <p:cNvPr id="19458" name="Content Placeholder 2"/>
          <p:cNvSpPr>
            <a:spLocks noGrp="1"/>
          </p:cNvSpPr>
          <p:nvPr>
            <p:ph idx="1"/>
          </p:nvPr>
        </p:nvSpPr>
        <p:spPr bwMode="auto">
          <a:xfrm>
            <a:off x="479420" y="2193664"/>
            <a:ext cx="7886700" cy="43513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a:buFont typeface="Wingdings" panose="05000000000000000000" pitchFamily="2" charset="2"/>
              <a:buChar char="§"/>
              <a:defRPr/>
            </a:pPr>
            <a:r>
              <a:rPr lang="en-US" dirty="0"/>
              <a:t>Ability to share and compare nursing data across organizations.</a:t>
            </a:r>
          </a:p>
          <a:p>
            <a:pPr>
              <a:buFont typeface="Wingdings" panose="05000000000000000000" pitchFamily="2" charset="2"/>
              <a:buChar char="§"/>
              <a:defRPr/>
            </a:pPr>
            <a:r>
              <a:rPr lang="en-US" dirty="0"/>
              <a:t>Better quality outcomes will result from the standardization and integration of the information nurses enter in EHRs.</a:t>
            </a:r>
          </a:p>
          <a:p>
            <a:pPr>
              <a:buFont typeface="Wingdings" panose="05000000000000000000" pitchFamily="2" charset="2"/>
              <a:buChar char="§"/>
              <a:defRPr/>
            </a:pPr>
            <a:r>
              <a:rPr lang="en-US" dirty="0"/>
              <a:t>Leading to better health of individuals, families, communities, and populations.</a:t>
            </a:r>
            <a:endParaRPr lang="en-US" dirty="0">
              <a:latin typeface="Arial" charset="0"/>
              <a:ea typeface="ＭＳ Ｐゴシック" charset="0"/>
            </a:endParaRPr>
          </a:p>
        </p:txBody>
      </p:sp>
    </p:spTree>
    <p:extLst>
      <p:ext uri="{BB962C8B-B14F-4D97-AF65-F5344CB8AC3E}">
        <p14:creationId xmlns:p14="http://schemas.microsoft.com/office/powerpoint/2010/main" val="2800533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2019-2020 Initiatives</a:t>
            </a:r>
          </a:p>
        </p:txBody>
      </p:sp>
      <p:sp>
        <p:nvSpPr>
          <p:cNvPr id="3" name="Content Placeholder 2"/>
          <p:cNvSpPr>
            <a:spLocks noGrp="1"/>
          </p:cNvSpPr>
          <p:nvPr>
            <p:ph idx="1"/>
          </p:nvPr>
        </p:nvSpPr>
        <p:spPr>
          <a:xfrm>
            <a:off x="457200" y="1527464"/>
            <a:ext cx="8229600" cy="4598699"/>
          </a:xfrm>
        </p:spPr>
        <p:txBody>
          <a:bodyPr>
            <a:normAutofit/>
          </a:bodyPr>
          <a:lstStyle/>
          <a:p>
            <a:r>
              <a:rPr lang="en-US" dirty="0"/>
              <a:t>Continue nursing/interprofessional assessment coding to LOINC &amp; SNOMED CT, and expand beyond assessment data based on use cases (Pain, e.g.)</a:t>
            </a:r>
          </a:p>
          <a:p>
            <a:r>
              <a:rPr lang="en-US" dirty="0"/>
              <a:t>Publish value sets on UMLS (VSAC)</a:t>
            </a:r>
          </a:p>
          <a:p>
            <a:r>
              <a:rPr lang="en-US" dirty="0"/>
              <a:t>Implement coded data elements into EHRs</a:t>
            </a:r>
          </a:p>
          <a:p>
            <a:r>
              <a:rPr lang="en-US" dirty="0"/>
              <a:t>Model creation/curation, in alignment with CIMI; create FHIR profiles</a:t>
            </a:r>
          </a:p>
          <a:p>
            <a:r>
              <a:rPr lang="en-US" dirty="0"/>
              <a:t>Incorporate evidence/clinical knowledge</a:t>
            </a:r>
          </a:p>
        </p:txBody>
      </p:sp>
    </p:spTree>
    <p:extLst>
      <p:ext uri="{BB962C8B-B14F-4D97-AF65-F5344CB8AC3E}">
        <p14:creationId xmlns:p14="http://schemas.microsoft.com/office/powerpoint/2010/main" val="376087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dirty="0">
                <a:solidFill>
                  <a:srgbClr val="000000"/>
                </a:solidFill>
                <a:latin typeface="Arial" charset="0"/>
                <a:ea typeface="ＭＳ Ｐゴシック" charset="0"/>
              </a:rPr>
              <a:t>2019 Workgroups</a:t>
            </a:r>
          </a:p>
        </p:txBody>
      </p:sp>
      <p:sp>
        <p:nvSpPr>
          <p:cNvPr id="24577" name="Content Placeholder 1"/>
          <p:cNvSpPr>
            <a:spLocks noGrp="1"/>
          </p:cNvSpPr>
          <p:nvPr>
            <p:ph idx="1"/>
          </p:nvPr>
        </p:nvSpPr>
        <p:spPr bwMode="auto">
          <a:xfrm>
            <a:off x="628650" y="1569027"/>
            <a:ext cx="7886700" cy="50499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US" dirty="0">
                <a:latin typeface="Arial" charset="0"/>
                <a:ea typeface="ＭＳ Ｐゴシック" charset="0"/>
              </a:rPr>
              <a:t>Clinical Data Analytics</a:t>
            </a:r>
          </a:p>
          <a:p>
            <a:pPr lvl="1"/>
            <a:r>
              <a:rPr lang="en-US" dirty="0"/>
              <a:t>Demonstrate the value of sharable and comparable nurse-sensitive data to support practice and translational research for transforming health care and improving patient quality and safety. The subgroups are: Data Science, Population Health Informatics, and Validation of Information Models.</a:t>
            </a:r>
          </a:p>
          <a:p>
            <a:r>
              <a:rPr lang="en-US" dirty="0">
                <a:latin typeface="Arial" charset="0"/>
                <a:ea typeface="ＭＳ Ｐゴシック" charset="0"/>
              </a:rPr>
              <a:t>Care Coordination</a:t>
            </a:r>
          </a:p>
          <a:p>
            <a:pPr lvl="1"/>
            <a:r>
              <a:rPr lang="en-US" dirty="0"/>
              <a:t>To identify shareable and comparable data across settings to support care coordination activities and improve patient outcomes.</a:t>
            </a:r>
            <a:endParaRPr lang="en-US" dirty="0">
              <a:latin typeface="Arial" charset="0"/>
              <a:ea typeface="ＭＳ Ｐゴシック" charset="0"/>
            </a:endParaRPr>
          </a:p>
        </p:txBody>
      </p:sp>
    </p:spTree>
    <p:extLst>
      <p:ext uri="{BB962C8B-B14F-4D97-AF65-F5344CB8AC3E}">
        <p14:creationId xmlns:p14="http://schemas.microsoft.com/office/powerpoint/2010/main" val="386343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Arial" charset="0"/>
                <a:ea typeface="ＭＳ Ｐゴシック" charset="0"/>
              </a:rPr>
              <a:t>2019 Workgroups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Arial" charset="0"/>
                <a:ea typeface="ＭＳ Ｐゴシック" charset="0"/>
              </a:rPr>
              <a:t>Engage &amp; Equip Nurses in HIT Policy</a:t>
            </a:r>
          </a:p>
          <a:p>
            <a:pPr lvl="1"/>
            <a:r>
              <a:rPr lang="en-US" dirty="0"/>
              <a:t>Equip nurses with education, tools and resources and engage them as knowledgeable advocates for health IT policy efforts important to nursing.</a:t>
            </a:r>
          </a:p>
          <a:p>
            <a:r>
              <a:rPr lang="en-US" dirty="0">
                <a:latin typeface="Arial" charset="0"/>
                <a:ea typeface="ＭＳ Ｐゴシック" charset="0"/>
              </a:rPr>
              <a:t>Context of Care</a:t>
            </a:r>
          </a:p>
          <a:p>
            <a:pPr lvl="1"/>
            <a:r>
              <a:rPr lang="en-US" dirty="0"/>
              <a:t>Demonstrate sharable and comparable nurse data across the care continuum by capturing nursing “big data” in the Nursing Management Minimum Data Set (NMMDS), the Nursing Minimum Data Set (NMDS) and the Nursing Knowledge: Big Data Science Conference Nursing Value Data Set (NVDS) to increase nurse data usability, provide patient, family and community centric data and, fortify data generated by nurses, about nurses and nursing care across the care continuum and across care transitions in all settings where nurses provide care.</a:t>
            </a:r>
          </a:p>
        </p:txBody>
      </p:sp>
    </p:spTree>
    <p:extLst>
      <p:ext uri="{BB962C8B-B14F-4D97-AF65-F5344CB8AC3E}">
        <p14:creationId xmlns:p14="http://schemas.microsoft.com/office/powerpoint/2010/main" val="355038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dirty="0">
                <a:solidFill>
                  <a:srgbClr val="000000"/>
                </a:solidFill>
                <a:latin typeface="Arial" charset="0"/>
                <a:ea typeface="ＭＳ Ｐゴシック" charset="0"/>
              </a:rPr>
              <a:t>2019 Workgroups</a:t>
            </a:r>
          </a:p>
        </p:txBody>
      </p:sp>
      <p:sp>
        <p:nvSpPr>
          <p:cNvPr id="25601"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lnSpcReduction="10000"/>
          </a:bodyPr>
          <a:lstStyle/>
          <a:p>
            <a:r>
              <a:rPr lang="en-US" dirty="0">
                <a:latin typeface="Arial" charset="0"/>
                <a:ea typeface="ＭＳ Ｐゴシック" charset="0"/>
              </a:rPr>
              <a:t>Education</a:t>
            </a:r>
          </a:p>
          <a:p>
            <a:pPr lvl="1"/>
            <a:r>
              <a:rPr lang="en-US" dirty="0"/>
              <a:t>Ensure that faculty and system’s educators who impact practicing nurses and nursing students are competent and capable to mentor those they influence to be full participants or leaders in a technology rich environment where they are able to use information technology to process data to form information and knowledge.</a:t>
            </a:r>
          </a:p>
          <a:p>
            <a:r>
              <a:rPr lang="en-US" dirty="0">
                <a:latin typeface="Arial" charset="0"/>
                <a:ea typeface="ＭＳ Ｐゴシック" charset="0"/>
              </a:rPr>
              <a:t>Nursing Value</a:t>
            </a:r>
          </a:p>
          <a:p>
            <a:pPr lvl="1"/>
            <a:r>
              <a:rPr lang="en-US" dirty="0"/>
              <a:t>To measure the value of nursing care as well as the contribution of individual nurses to clinical outcomes and cost.  Develop big data techniques for secondary data analysis that will provide metrics to monitor quality, costs, performance, effectiveness, and efficiency of nursing care.</a:t>
            </a:r>
            <a:endParaRPr lang="en-US" dirty="0">
              <a:latin typeface="Arial" charset="0"/>
              <a:ea typeface="ＭＳ Ｐゴシック" charset="0"/>
            </a:endParaRPr>
          </a:p>
        </p:txBody>
      </p:sp>
    </p:spTree>
    <p:extLst>
      <p:ext uri="{BB962C8B-B14F-4D97-AF65-F5344CB8AC3E}">
        <p14:creationId xmlns:p14="http://schemas.microsoft.com/office/powerpoint/2010/main" val="107204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dirty="0">
                <a:solidFill>
                  <a:srgbClr val="000000"/>
                </a:solidFill>
                <a:latin typeface="Arial" charset="0"/>
                <a:ea typeface="ＭＳ Ｐゴシック" charset="0"/>
              </a:rPr>
              <a:t>2019 Workgroups</a:t>
            </a:r>
          </a:p>
        </p:txBody>
      </p:sp>
      <p:sp>
        <p:nvSpPr>
          <p:cNvPr id="26625" name="Content Placeholder 1"/>
          <p:cNvSpPr>
            <a:spLocks noGrp="1"/>
          </p:cNvSpPr>
          <p:nvPr>
            <p:ph idx="1"/>
          </p:nvPr>
        </p:nvSpPr>
        <p:spPr bwMode="auto">
          <a:xfrm>
            <a:off x="628650" y="1488558"/>
            <a:ext cx="7886700" cy="4688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lnSpcReduction="10000"/>
          </a:bodyPr>
          <a:lstStyle/>
          <a:p>
            <a:r>
              <a:rPr lang="en-US" dirty="0">
                <a:latin typeface="Arial" charset="0"/>
                <a:ea typeface="ＭＳ Ｐゴシック" charset="0"/>
              </a:rPr>
              <a:t>Mobile Health for Nursing</a:t>
            </a:r>
          </a:p>
          <a:p>
            <a:pPr lvl="1"/>
            <a:r>
              <a:rPr lang="en-US" dirty="0"/>
              <a:t>Explore the use of mobile health (mHealth) data by nurses including both nursing-generated data and patient-generated data. Identify and support activities and resources to address unmet needs and create opportunities to utilize mHealth data within nursing workflows.</a:t>
            </a:r>
            <a:endParaRPr lang="en-US" dirty="0">
              <a:latin typeface="Arial" charset="0"/>
              <a:ea typeface="ＭＳ Ｐゴシック" charset="0"/>
            </a:endParaRPr>
          </a:p>
          <a:p>
            <a:r>
              <a:rPr lang="en-US" dirty="0">
                <a:latin typeface="Arial" charset="0"/>
                <a:ea typeface="ＭＳ Ｐゴシック" charset="0"/>
              </a:rPr>
              <a:t>Social/Behavioral Determinants of Health</a:t>
            </a:r>
          </a:p>
          <a:p>
            <a:pPr lvl="1"/>
            <a:r>
              <a:rPr lang="en-US" dirty="0"/>
              <a:t>Support the inclusion, interoperability and data exchange of Social Determinants of Health (SDOH) data in electronic health records, personal and m-health tools, community and public health portals across care settings. Empower nurses (practice, education, research, policy) to use SDOH data as context for planning and evaluating care. Develop a roadmap to engage nurses to improve population health through large-scale adoption of SDOH.</a:t>
            </a:r>
            <a:endParaRPr lang="en-US" dirty="0">
              <a:latin typeface="Arial" charset="0"/>
              <a:ea typeface="ＭＳ Ｐゴシック" charset="0"/>
            </a:endParaRPr>
          </a:p>
          <a:p>
            <a:pPr lvl="1"/>
            <a:endParaRPr lang="en-US" dirty="0">
              <a:latin typeface="Arial" charset="0"/>
              <a:ea typeface="ＭＳ Ｐゴシック" charset="0"/>
            </a:endParaRPr>
          </a:p>
        </p:txBody>
      </p:sp>
    </p:spTree>
    <p:extLst>
      <p:ext uri="{BB962C8B-B14F-4D97-AF65-F5344CB8AC3E}">
        <p14:creationId xmlns:p14="http://schemas.microsoft.com/office/powerpoint/2010/main" val="128923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dirty="0">
                <a:solidFill>
                  <a:srgbClr val="000000"/>
                </a:solidFill>
                <a:latin typeface="Arial" charset="0"/>
                <a:ea typeface="ＭＳ Ｐゴシック" charset="0"/>
              </a:rPr>
              <a:t>2019 Workgroups</a:t>
            </a:r>
          </a:p>
        </p:txBody>
      </p:sp>
      <p:sp>
        <p:nvSpPr>
          <p:cNvPr id="27649"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p>
            <a:r>
              <a:rPr lang="en-US" dirty="0">
                <a:latin typeface="Arial" charset="0"/>
                <a:ea typeface="ＭＳ Ｐゴシック" charset="0"/>
              </a:rPr>
              <a:t>Transform Nursing Documentation</a:t>
            </a:r>
          </a:p>
          <a:p>
            <a:pPr lvl="1"/>
            <a:r>
              <a:rPr lang="en-US" dirty="0">
                <a:latin typeface="Arial" charset="0"/>
                <a:ea typeface="ＭＳ Ｐゴシック" charset="0"/>
              </a:rPr>
              <a:t>Move from discipline-specific documentation silos toward a more useful representation of the patient story; continuum patient-centered documentation; decrease the documentation burden.</a:t>
            </a:r>
          </a:p>
          <a:p>
            <a:pPr lvl="1"/>
            <a:r>
              <a:rPr lang="en-US" dirty="0">
                <a:latin typeface="Arial" charset="0"/>
                <a:ea typeface="ＭＳ Ｐゴシック" charset="0"/>
              </a:rPr>
              <a:t>Define a model for Nursing Admission History &amp; Screening</a:t>
            </a:r>
          </a:p>
          <a:p>
            <a:r>
              <a:rPr lang="en-US" dirty="0">
                <a:latin typeface="Arial" charset="0"/>
                <a:ea typeface="ＭＳ Ｐゴシック" charset="0"/>
              </a:rPr>
              <a:t>Encoding &amp; Modeling Nursing Data </a:t>
            </a:r>
          </a:p>
          <a:p>
            <a:pPr lvl="1"/>
            <a:r>
              <a:rPr lang="en-US" dirty="0">
                <a:latin typeface="Arial" charset="0"/>
                <a:ea typeface="ＭＳ Ｐゴシック" charset="0"/>
              </a:rPr>
              <a:t>Enable interoperable nursing data in EHRs with Logical Observation Identifiers Names and Codes (LOINC®) and SNOMED CT®, &amp; develop governance for nursing information model creation and curation</a:t>
            </a:r>
          </a:p>
        </p:txBody>
      </p:sp>
    </p:spTree>
    <p:extLst>
      <p:ext uri="{BB962C8B-B14F-4D97-AF65-F5344CB8AC3E}">
        <p14:creationId xmlns:p14="http://schemas.microsoft.com/office/powerpoint/2010/main" val="43146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dirty="0">
                <a:solidFill>
                  <a:srgbClr val="000000"/>
                </a:solidFill>
              </a:rPr>
              <a:t>Standardizing Nursing Data</a:t>
            </a:r>
          </a:p>
        </p:txBody>
      </p:sp>
      <p:sp>
        <p:nvSpPr>
          <p:cNvPr id="7" name="Content Placeholder 6"/>
          <p:cNvSpPr>
            <a:spLocks noGrp="1"/>
          </p:cNvSpPr>
          <p:nvPr>
            <p:ph type="subTitle" idx="1"/>
          </p:nvPr>
        </p:nvSpPr>
        <p:spPr>
          <a:xfrm>
            <a:off x="1450428" y="3943349"/>
            <a:ext cx="6222124" cy="2145723"/>
          </a:xfrm>
        </p:spPr>
        <p:txBody>
          <a:bodyPr>
            <a:normAutofit fontScale="55000" lnSpcReduction="20000"/>
          </a:bodyPr>
          <a:lstStyle/>
          <a:p>
            <a:pPr marL="82295"/>
            <a:endParaRPr lang="en-US" dirty="0"/>
          </a:p>
          <a:p>
            <a:pPr marL="82295"/>
            <a:endParaRPr lang="en-US" sz="2700" dirty="0"/>
          </a:p>
          <a:p>
            <a:pPr marL="82295"/>
            <a:r>
              <a:rPr lang="en-US" sz="5100" u="sng" dirty="0"/>
              <a:t>Acknowledgement</a:t>
            </a:r>
            <a:r>
              <a:rPr lang="en-US" sz="5100" dirty="0"/>
              <a:t>:</a:t>
            </a:r>
          </a:p>
          <a:p>
            <a:pPr marL="82295"/>
            <a:r>
              <a:rPr lang="en-US" sz="5100" dirty="0"/>
              <a:t>Susan A. Matney, PhD, RNC-OB, FAAN, FACMI, FHIMSS</a:t>
            </a:r>
            <a:br>
              <a:rPr lang="en-US" sz="5100" dirty="0"/>
            </a:br>
            <a:r>
              <a:rPr lang="en-US" sz="5100" dirty="0"/>
              <a:t>Intermountain Health</a:t>
            </a:r>
          </a:p>
          <a:p>
            <a:pPr marL="82295"/>
            <a:endParaRPr lang="en-US" dirty="0"/>
          </a:p>
        </p:txBody>
      </p:sp>
    </p:spTree>
    <p:extLst>
      <p:ext uri="{BB962C8B-B14F-4D97-AF65-F5344CB8AC3E}">
        <p14:creationId xmlns:p14="http://schemas.microsoft.com/office/powerpoint/2010/main" val="568974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9634</TotalTime>
  <Words>2901</Words>
  <Application>Microsoft Macintosh PowerPoint</Application>
  <PresentationFormat>On-screen Show (4:3)</PresentationFormat>
  <Paragraphs>217</Paragraphs>
  <Slides>30</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Times New Roman</vt:lpstr>
      <vt:lpstr>Verdana</vt:lpstr>
      <vt:lpstr>Wingdings</vt:lpstr>
      <vt:lpstr>Office Theme</vt:lpstr>
      <vt:lpstr>PowerPoint Presentation</vt:lpstr>
      <vt:lpstr>Nursing Knowledge: Big Data Vision</vt:lpstr>
      <vt:lpstr>Nursing Knowledge:  Big Data Vision</vt:lpstr>
      <vt:lpstr>2019 Workgroups</vt:lpstr>
      <vt:lpstr>2019 Workgroups</vt:lpstr>
      <vt:lpstr>2019 Workgroups</vt:lpstr>
      <vt:lpstr>2019 Workgroups</vt:lpstr>
      <vt:lpstr>2019 Workgroups</vt:lpstr>
      <vt:lpstr>Standardizing Nursing Data</vt:lpstr>
      <vt:lpstr>Florence Nightingale, 1863</vt:lpstr>
      <vt:lpstr>Standardized Data: Benefits </vt:lpstr>
      <vt:lpstr>National Nursing Statements and Initiatives regarding Interoperability </vt:lpstr>
      <vt:lpstr>PowerPoint Presentation</vt:lpstr>
      <vt:lpstr>PowerPoint Presentation</vt:lpstr>
      <vt:lpstr>PowerPoint Presentation</vt:lpstr>
      <vt:lpstr>Recommendations</vt:lpstr>
      <vt:lpstr>NLM Nursing Resources for Standards and Interoperability</vt:lpstr>
      <vt:lpstr>NLM Nursing Resources for Standards and Interoperability</vt:lpstr>
      <vt:lpstr>Alliance for Nursing Informatics</vt:lpstr>
      <vt:lpstr>2019 Interoperability Standards Advisory (ONC) for Nursing </vt:lpstr>
      <vt:lpstr>IHTSDO News Release</vt:lpstr>
      <vt:lpstr>Coding Workgroup</vt:lpstr>
      <vt:lpstr>First Project: Top 100 Assessments</vt:lpstr>
      <vt:lpstr>PowerPoint Presentation</vt:lpstr>
      <vt:lpstr>Approach</vt:lpstr>
      <vt:lpstr>WDL Documentation</vt:lpstr>
      <vt:lpstr>Results</vt:lpstr>
      <vt:lpstr>LOINC Panels (search.loinc.org)</vt:lpstr>
      <vt:lpstr>Skin Assessment Panel (partial) </vt:lpstr>
      <vt:lpstr>2019-2020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 the Rabbit Hole: Nursing Big Data</dc:title>
  <dc:creator>Settergren, Tess</dc:creator>
  <cp:lastModifiedBy>Theresa Settergren</cp:lastModifiedBy>
  <cp:revision>110</cp:revision>
  <dcterms:created xsi:type="dcterms:W3CDTF">2016-08-10T23:22:00Z</dcterms:created>
  <dcterms:modified xsi:type="dcterms:W3CDTF">2019-07-15T20:45:53Z</dcterms:modified>
</cp:coreProperties>
</file>